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5" r:id="rId2"/>
    <p:sldId id="258" r:id="rId3"/>
    <p:sldId id="280" r:id="rId4"/>
    <p:sldId id="279" r:id="rId5"/>
    <p:sldId id="278" r:id="rId6"/>
    <p:sldId id="266" r:id="rId7"/>
    <p:sldId id="267" r:id="rId8"/>
    <p:sldId id="268" r:id="rId9"/>
    <p:sldId id="270" r:id="rId10"/>
    <p:sldId id="275" r:id="rId11"/>
    <p:sldId id="276" r:id="rId12"/>
    <p:sldId id="277" r:id="rId13"/>
    <p:sldId id="274" r:id="rId14"/>
    <p:sldId id="281" r:id="rId15"/>
    <p:sldId id="282" r:id="rId16"/>
    <p:sldId id="284" r:id="rId17"/>
    <p:sldId id="285" r:id="rId18"/>
    <p:sldId id="286" r:id="rId19"/>
    <p:sldId id="283" r:id="rId20"/>
    <p:sldId id="287" r:id="rId21"/>
    <p:sldId id="288" r:id="rId22"/>
    <p:sldId id="289" r:id="rId23"/>
    <p:sldId id="290" r:id="rId24"/>
    <p:sldId id="292" r:id="rId25"/>
    <p:sldId id="293" r:id="rId26"/>
    <p:sldId id="291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6" r:id="rId36"/>
    <p:sldId id="307" r:id="rId37"/>
    <p:sldId id="308" r:id="rId38"/>
    <p:sldId id="309" r:id="rId39"/>
    <p:sldId id="310" r:id="rId40"/>
    <p:sldId id="312" r:id="rId41"/>
    <p:sldId id="313" r:id="rId42"/>
    <p:sldId id="314" r:id="rId43"/>
    <p:sldId id="304" r:id="rId44"/>
    <p:sldId id="315" r:id="rId45"/>
    <p:sldId id="316" r:id="rId46"/>
    <p:sldId id="317" r:id="rId47"/>
    <p:sldId id="318" r:id="rId48"/>
    <p:sldId id="319" r:id="rId49"/>
    <p:sldId id="320" r:id="rId50"/>
    <p:sldId id="321" r:id="rId5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82" d="100"/>
          <a:sy n="82" d="100"/>
        </p:scale>
        <p:origin x="91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E45AC-228F-4A59-AB01-B0832A31B48A}" type="datetimeFigureOut">
              <a:rPr lang="et-EE" smtClean="0"/>
              <a:t>21.02.2017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FE805-4014-49CB-AC81-3B8721C7158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9923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92AC-6A71-4A97-AC9C-915005D17DDC}" type="datetimeFigureOut">
              <a:rPr lang="et-EE" smtClean="0"/>
              <a:t>21.02.2017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7F8-5C70-4EA2-8464-ACA84C1030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93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92AC-6A71-4A97-AC9C-915005D17DDC}" type="datetimeFigureOut">
              <a:rPr lang="et-EE" smtClean="0"/>
              <a:t>21.02.2017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7F8-5C70-4EA2-8464-ACA84C1030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57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/>
              <a:t>Muutke tiitli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92AC-6A71-4A97-AC9C-915005D17DDC}" type="datetimeFigureOut">
              <a:rPr lang="et-EE" smtClean="0"/>
              <a:t>21.02.2017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7F8-5C70-4EA2-8464-ACA84C1030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277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92AC-6A71-4A97-AC9C-915005D17DDC}" type="datetimeFigureOut">
              <a:rPr lang="et-EE" smtClean="0"/>
              <a:t>21.02.2017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7F8-5C70-4EA2-8464-ACA84C1030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28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92AC-6A71-4A97-AC9C-915005D17DDC}" type="datetimeFigureOut">
              <a:rPr lang="et-EE" smtClean="0"/>
              <a:t>21.02.2017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7F8-5C70-4EA2-8464-ACA84C1030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7738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92AC-6A71-4A97-AC9C-915005D17DDC}" type="datetimeFigureOut">
              <a:rPr lang="et-EE" smtClean="0"/>
              <a:t>21.02.2017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7F8-5C70-4EA2-8464-ACA84C1030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25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92AC-6A71-4A97-AC9C-915005D17DDC}" type="datetimeFigureOut">
              <a:rPr lang="et-EE" smtClean="0"/>
              <a:t>21.02.2017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7F8-5C70-4EA2-8464-ACA84C1030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947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92AC-6A71-4A97-AC9C-915005D17DDC}" type="datetimeFigureOut">
              <a:rPr lang="et-EE" smtClean="0"/>
              <a:t>21.02.2017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7F8-5C70-4EA2-8464-ACA84C1030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4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92AC-6A71-4A97-AC9C-915005D17DDC}" type="datetimeFigureOut">
              <a:rPr lang="et-EE" smtClean="0"/>
              <a:t>21.02.2017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7F8-5C70-4EA2-8464-ACA84C1030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65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92AC-6A71-4A97-AC9C-915005D17DDC}" type="datetimeFigureOut">
              <a:rPr lang="et-EE" smtClean="0"/>
              <a:t>21.02.2017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7F8-5C70-4EA2-8464-ACA84C1030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42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92AC-6A71-4A97-AC9C-915005D17DDC}" type="datetimeFigureOut">
              <a:rPr lang="et-EE" smtClean="0"/>
              <a:t>21.02.2017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97F8-5C70-4EA2-8464-ACA84C1030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87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192AC-6A71-4A97-AC9C-915005D17DDC}" type="datetimeFigureOut">
              <a:rPr lang="et-EE" smtClean="0"/>
              <a:t>21.02.2017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97F8-5C70-4EA2-8464-ACA84C1030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7476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slide" Target="slide9.xml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17.png"/><Relationship Id="rId1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17.png"/><Relationship Id="rId1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4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slide" Target="slide25.xml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7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7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36.png"/><Relationship Id="rId3" Type="http://schemas.openxmlformats.org/officeDocument/2006/relationships/image" Target="../media/image19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37.png"/><Relationship Id="rId1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12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42.png"/><Relationship Id="rId1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12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42.png"/><Relationship Id="rId1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12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slide" Target="slide33.xml"/><Relationship Id="rId3" Type="http://schemas.openxmlformats.org/officeDocument/2006/relationships/image" Target="../media/image19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image" Target="../media/image1.jpe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slide" Target="slide32.xml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36.png"/><Relationship Id="rId1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44.png"/><Relationship Id="rId12" Type="http://schemas.openxmlformats.org/officeDocument/2006/relationships/image" Target="../media/image45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5" Type="http://schemas.openxmlformats.org/officeDocument/2006/relationships/image" Target="../media/image48.png"/><Relationship Id="rId10" Type="http://schemas.openxmlformats.org/officeDocument/2006/relationships/image" Target="../media/image36.pn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44.png"/><Relationship Id="rId12" Type="http://schemas.openxmlformats.org/officeDocument/2006/relationships/image" Target="../media/image45.png"/><Relationship Id="rId17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5" Type="http://schemas.openxmlformats.org/officeDocument/2006/relationships/image" Target="../media/image48.png"/><Relationship Id="rId10" Type="http://schemas.openxmlformats.org/officeDocument/2006/relationships/image" Target="../media/image36.pn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8.png"/><Relationship Id="rId3" Type="http://schemas.openxmlformats.org/officeDocument/2006/relationships/image" Target="../media/image1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6.png"/><Relationship Id="rId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1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9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9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50.png"/><Relationship Id="rId10" Type="http://schemas.openxmlformats.org/officeDocument/2006/relationships/image" Target="../media/image13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9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png"/><Relationship Id="rId7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10.png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0.png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7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8.png"/><Relationship Id="rId5" Type="http://schemas.openxmlformats.org/officeDocument/2006/relationships/image" Target="../media/image59.png"/><Relationship Id="rId10" Type="http://schemas.openxmlformats.org/officeDocument/2006/relationships/image" Target="../media/image1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slide" Target="slide4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19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60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11" Type="http://schemas.openxmlformats.org/officeDocument/2006/relationships/image" Target="../media/image19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7.png"/><Relationship Id="rId7" Type="http://schemas.openxmlformats.org/officeDocument/2006/relationships/slide" Target="slide4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ni-me.com/_common/_shared_files/product_presentation/mini_f56/cooper/intro/car_back_right.png" TargetMode="External"/><Relationship Id="rId13" Type="http://schemas.openxmlformats.org/officeDocument/2006/relationships/hyperlink" Target="http://gosportsart.com/img/cyclist.png" TargetMode="External"/><Relationship Id="rId3" Type="http://schemas.openxmlformats.org/officeDocument/2006/relationships/hyperlink" Target="http://www.1894osbornehotel.com/wp-content/uploads/2015/07/cyclist.png" TargetMode="External"/><Relationship Id="rId7" Type="http://schemas.openxmlformats.org/officeDocument/2006/relationships/hyperlink" Target="http://www.liiklustestid.ee/liiklusmargid/lisateatetahvlid/" TargetMode="External"/><Relationship Id="rId12" Type="http://schemas.openxmlformats.org/officeDocument/2006/relationships/hyperlink" Target="http://www.pngall.com/wp-content/uploads/2016/06/Traffic-Light-PNG-Image.png" TargetMode="External"/><Relationship Id="rId2" Type="http://schemas.openxmlformats.org/officeDocument/2006/relationships/hyperlink" Target="http://previews.123rf.com/images/zentilia/zentilia0909/zentilia090900047/5544930-3d-rendering-of-a-road-intersection-Stock-Photo-crossroad.jpg" TargetMode="External"/><Relationship Id="rId16" Type="http://schemas.openxmlformats.org/officeDocument/2006/relationships/hyperlink" Target="http://www.bmc-switzerland.com/fileadmin/_processed_/csm_Bike_Zoom_Headerimage_3800_1441_MY15_TR02_DuraAce_back_af213ab306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iklustestid.ee/liiklusmargid/eesoigusmargid/" TargetMode="External"/><Relationship Id="rId11" Type="http://schemas.openxmlformats.org/officeDocument/2006/relationships/hyperlink" Target="https://pixabay.com/static/uploads/photo/2015/09/12/21/31/car-937414_960_720.png" TargetMode="External"/><Relationship Id="rId5" Type="http://schemas.openxmlformats.org/officeDocument/2006/relationships/hyperlink" Target="http://tk.mnt.ee/?id=40&amp;cat=5" TargetMode="External"/><Relationship Id="rId15" Type="http://schemas.openxmlformats.org/officeDocument/2006/relationships/hyperlink" Target="http://3.bp.blogspot.com/-9m4IdZPVrws/T5rp0taKqJI/AAAAAAAABFg/O4MVX5Azk7Q/s1600/lamborghini.png" TargetMode="External"/><Relationship Id="rId10" Type="http://schemas.openxmlformats.org/officeDocument/2006/relationships/hyperlink" Target="http://www.phoenixglass.biz/index_htm_files/222469.png" TargetMode="External"/><Relationship Id="rId4" Type="http://schemas.openxmlformats.org/officeDocument/2006/relationships/hyperlink" Target="http://st.automobilemag.com/uploads/sites/10/2015/11/2009-cadillac-escalade-esv-2wd-suv-side-view.png" TargetMode="External"/><Relationship Id="rId9" Type="http://schemas.openxmlformats.org/officeDocument/2006/relationships/hyperlink" Target="http://nagworld.ca/wp-content/uploads/freight-truck-transparent.png" TargetMode="External"/><Relationship Id="rId14" Type="http://schemas.openxmlformats.org/officeDocument/2006/relationships/hyperlink" Target="https://upload.wikimedia.org/wikipedia/commons/thumb/5/5f/Red_X.svg/768px-Red_X.svg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1.xml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1035170" y="2152630"/>
            <a:ext cx="7099539" cy="29847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/>
            <a:r>
              <a:rPr lang="et-EE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Noto Sans CJK SC Regular"/>
              </a:rPr>
              <a:t>LIIKLUSOLUKORDADE </a:t>
            </a:r>
          </a:p>
          <a:p>
            <a:pPr algn="ctr"/>
            <a:r>
              <a:rPr lang="et-EE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Noto Sans CJK SC Regular"/>
              </a:rPr>
              <a:t>VISUALISEERIMINE ESITLUSTARKVARA ABIL</a:t>
            </a:r>
            <a:endParaRPr lang="et-EE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  <a:p>
            <a:pPr algn="ctr"/>
            <a:r>
              <a:rPr lang="et-E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  <a:ea typeface="Noto Sans CJK SC Regular"/>
              </a:rPr>
              <a:t>Loovtöö</a:t>
            </a:r>
            <a:endParaRPr lang="et-EE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1758682" y="3645000"/>
            <a:ext cx="36720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t-E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ANETTE-MAI PIRK-BIRK</a:t>
            </a:r>
          </a:p>
          <a:p>
            <a:pPr>
              <a:lnSpc>
                <a:spcPct val="100000"/>
              </a:lnSpc>
            </a:pPr>
            <a:r>
              <a:rPr lang="et-E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MUSTVEE KOOL</a:t>
            </a:r>
          </a:p>
          <a:p>
            <a:pPr>
              <a:lnSpc>
                <a:spcPct val="100000"/>
              </a:lnSpc>
            </a:pPr>
            <a:r>
              <a:rPr lang="et-E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9.KLASS</a:t>
            </a:r>
          </a:p>
          <a:p>
            <a:pPr>
              <a:lnSpc>
                <a:spcPct val="100000"/>
              </a:lnSpc>
            </a:pPr>
            <a:r>
              <a:rPr lang="et-E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38231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ületab ristmiku esimesena?(3)</a:t>
            </a:r>
            <a:endParaRPr lang="et-EE" dirty="0"/>
          </a:p>
        </p:txBody>
      </p:sp>
      <p:pic>
        <p:nvPicPr>
          <p:cNvPr id="1026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582">
            <a:off x="4549235" y="3221544"/>
            <a:ext cx="857947" cy="857947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4704">
            <a:off x="4513137" y="4201769"/>
            <a:ext cx="723358" cy="28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371">
            <a:off x="3143264" y="3703487"/>
            <a:ext cx="855882" cy="2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1268760"/>
            <a:ext cx="142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a)Jalgratas</a:t>
            </a:r>
            <a:endParaRPr lang="et-EE" dirty="0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9202">
            <a:off x="2425133" y="2862894"/>
            <a:ext cx="751277" cy="806249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6182">
            <a:off x="2813886" y="4296641"/>
            <a:ext cx="2192799" cy="1123925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005">
            <a:off x="4557461" y="2257861"/>
            <a:ext cx="1733720" cy="1017477"/>
          </a:xfrm>
          <a:prstGeom prst="rect">
            <a:avLst/>
          </a:prstGeom>
          <a:scene3d>
            <a:camera prst="orthographicFront">
              <a:rot lat="242100" lon="21251631" rev="21274553"/>
            </a:camera>
            <a:lightRig rig="threePt" dir="t"/>
          </a:scene3d>
        </p:spPr>
      </p:pic>
      <p:pic>
        <p:nvPicPr>
          <p:cNvPr id="2050" name="Picture 2" descr="C:\Users\User\AppData\Local\Microsoft\Windows\Temporary Internet Files\Content.IE5\IV0WYRVK\boom1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92" y="2310932"/>
            <a:ext cx="1777586" cy="17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Temporary Internet Files\Content.IE5\1MW8PIUD\wm-back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19150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09120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10228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28038 0.1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5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15122 -0.124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63264 0.11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32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ületab ristmiku esimesena?(3)</a:t>
            </a:r>
            <a:endParaRPr lang="et-EE" dirty="0"/>
          </a:p>
        </p:txBody>
      </p:sp>
      <p:pic>
        <p:nvPicPr>
          <p:cNvPr id="1026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582">
            <a:off x="4549235" y="3221544"/>
            <a:ext cx="857947" cy="857947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4704">
            <a:off x="4513137" y="4201769"/>
            <a:ext cx="723358" cy="28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371">
            <a:off x="3143264" y="3703487"/>
            <a:ext cx="855882" cy="2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1268760"/>
            <a:ext cx="152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b)Oranz</a:t>
            </a:r>
            <a:r>
              <a:rPr lang="et-EE" dirty="0"/>
              <a:t> auto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005">
            <a:off x="4557461" y="2257861"/>
            <a:ext cx="1733720" cy="1017477"/>
          </a:xfrm>
          <a:prstGeom prst="rect">
            <a:avLst/>
          </a:prstGeom>
          <a:scene3d>
            <a:camera prst="orthographicFront">
              <a:rot lat="242100" lon="21251631" rev="21274553"/>
            </a:camera>
            <a:lightRig rig="threePt" dir="t"/>
          </a:scene3d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6182">
            <a:off x="2813886" y="4296641"/>
            <a:ext cx="2192799" cy="1123925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9202">
            <a:off x="2425133" y="2862894"/>
            <a:ext cx="751277" cy="806249"/>
          </a:xfrm>
          <a:prstGeom prst="rect">
            <a:avLst/>
          </a:prstGeom>
        </p:spPr>
      </p:pic>
      <p:pic>
        <p:nvPicPr>
          <p:cNvPr id="3074" name="Picture 2" descr="C:\Users\User\AppData\Local\Microsoft\Windows\Temporary Internet Files\Content.IE5\IV0WYRVK\boom1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750" y="1984914"/>
            <a:ext cx="2360402" cy="23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Microsoft\Windows\Temporary Internet Files\Content.IE5\1MW8PIUD\wm-back[1]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" y="4941168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36" y="45376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25930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14323 -0.1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-5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C -0.00538 0.00347 -0.01163 0.00579 -0.01667 0.00995 C -0.02639 0.01782 -0.03455 0.0294 -0.0434 0.03889 C -0.05139 0.04722 -0.06337 0.05718 -0.0684 0.06875 C -0.07257 0.07824 -0.07569 0.08773 -0.07917 0.09768 C -0.08038 0.10532 -0.08107 0.10718 -0.07917 0.11667 C -0.07864 0.11944 -0.07604 0.12083 -0.075 0.12338 C -0.07205 0.13102 -0.07014 0.14606 -0.0658 0.15116 C -0.06094 0.15671 -0.05451 0.15903 -0.04913 0.16319 C -0.0467 0.16505 -0.04167 0.16782 -0.04167 0.16782 C -0.0368 0.17245 -0.03142 0.17407 -0.02587 0.17662 C -0.02378 0.17755 -0.02205 0.17986 -0.01996 0.18102 C -0.0184 0.18194 -0.01649 0.18194 -0.0151 0.18333 C -0.01232 0.18588 -0.00955 0.18889 -0.0059 0.18889 " pathEditMode="relative" ptsTypes="fffffffffffff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62604 0.13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ületab ristmiku esimesena?(3)</a:t>
            </a:r>
            <a:endParaRPr lang="et-EE" dirty="0"/>
          </a:p>
        </p:txBody>
      </p:sp>
      <p:pic>
        <p:nvPicPr>
          <p:cNvPr id="1026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582">
            <a:off x="4549235" y="3221544"/>
            <a:ext cx="857947" cy="857947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4704">
            <a:off x="4513137" y="4201769"/>
            <a:ext cx="723358" cy="28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371">
            <a:off x="3143264" y="3703487"/>
            <a:ext cx="855882" cy="2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5611" y="1268760"/>
            <a:ext cx="1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c)Punane</a:t>
            </a:r>
            <a:r>
              <a:rPr lang="et-EE" dirty="0"/>
              <a:t> auto</a:t>
            </a: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9202">
            <a:off x="2425133" y="2862894"/>
            <a:ext cx="751277" cy="806249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6182">
            <a:off x="2822485" y="4295962"/>
            <a:ext cx="2190003" cy="1122491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005">
            <a:off x="4557461" y="2257861"/>
            <a:ext cx="1733720" cy="1017477"/>
          </a:xfrm>
          <a:prstGeom prst="rect">
            <a:avLst/>
          </a:prstGeom>
          <a:scene3d>
            <a:camera prst="orthographicFront">
              <a:rot lat="242100" lon="21251631" rev="21274553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231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68489 -0.7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6" y="-3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89462 0.32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22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-0.00486 0.00185 -0.00608 0.00324 -0.01076 0.00764 C -0.01163 0.00834 -0.01337 0.00996 -0.01337 0.00996 C -0.01667 0.0169 -0.02187 0.02246 -0.02587 0.02871 C -0.02969 0.03472 -0.03073 0.04213 -0.03507 0.04769 C -0.03611 0.05255 -0.03819 0.05602 -0.03924 0.06111 C -0.04028 0.06597 -0.04045 0.07084 -0.04167 0.07547 C -0.04253 0.08218 -0.04375 0.08635 -0.04583 0.09213 C -0.04653 0.09422 -0.04757 0.09885 -0.04757 0.09885 C -0.0474 0.10764 -0.04844 0.13357 -0.0441 0.14537 C -0.04219 0.15093 -0.02535 0.16343 -0.02083 0.16551 C -0.01806 0.16922 -0.0158 0.17037 -0.0125 0.17315 C -0.00747 0.17732 -0.00399 0.18218 0.00174 0.18426 C 0.00521 0.1875 0.00712 0.19097 0.01076 0.19445 C 0.01406 0.19746 0.01753 0.19885 0.02083 0.20209 C 0.02274 0.20394 0.02604 0.20787 0.0283 0.2088 C 0.03715 0.21204 0.0467 0.21065 0.0559 0.21111 C 0.07118 0.22616 0.08802 0.23079 0.1066 0.23218 C 0.11753 0.23935 0.12986 0.24097 0.1408 0.24769 C 0.15035 0.25371 0.15938 0.26088 0.1691 0.26667 C 0.17188 0.26829 0.17431 0.27199 0.17743 0.27222 C 0.18976 0.27361 0.18299 0.27269 0.19757 0.27547 C 0.22083 0.29097 0.24809 0.30533 0.27413 0.30996 C 0.28264 0.31366 0.29063 0.31875 0.29913 0.32222 C 0.30885 0.32616 0.31944 0.32639 0.32917 0.32986 C 0.34913 0.34885 0.37552 0.34977 0.39913 0.35209 C 0.4026 0.35463 0.40538 0.35741 0.4092 0.3588 C 0.4276 0.37431 0.45104 0.38403 0.47257 0.38889 C 0.48073 0.39306 0.48854 0.39931 0.4967 0.40324 C 0.51927 0.41412 0.54271 0.42361 0.56667 0.42662 C 0.59271 0.43635 0.61563 0.44607 0.6408 0.45996 C 0.64497 0.46227 0.64896 0.46551 0.6533 0.4676 C 0.65712 0.46945 0.66493 0.47222 0.66493 0.47222 " pathEditMode="relative" ptsTypes="ffffffffffffffffffffffffffffffff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Kas jalgratturid võivad samal ajal ristmikku ületada?(4)</a:t>
            </a:r>
            <a:endParaRPr lang="et-EE" dirty="0"/>
          </a:p>
        </p:txBody>
      </p:sp>
      <p:pic>
        <p:nvPicPr>
          <p:cNvPr id="1027" name="Picture 3" descr="C:\Users\User\Desktop\Loovtöö\cyc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561">
            <a:off x="6583760" y="3077991"/>
            <a:ext cx="1346037" cy="12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Loovtöö\cyclis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111">
            <a:off x="1824968" y="2278048"/>
            <a:ext cx="1249100" cy="13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572">
            <a:off x="3259808" y="3881967"/>
            <a:ext cx="1577293" cy="2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5368">
            <a:off x="4213283" y="3592791"/>
            <a:ext cx="1857482" cy="2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445946"/>
            <a:ext cx="11811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Loovtöö\AnnaTeedTagumineO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46126" y="3222677"/>
            <a:ext cx="1619686" cy="12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Loovtöö\AnnaTeedTagumineO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9740">
            <a:off x="5776476" y="2522189"/>
            <a:ext cx="1648205" cy="12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796">
            <a:off x="6475450" y="2603697"/>
            <a:ext cx="565918" cy="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8069350" y="2178873"/>
            <a:ext cx="145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a) Ei</a:t>
            </a:r>
          </a:p>
        </p:txBody>
      </p:sp>
      <p:sp>
        <p:nvSpPr>
          <p:cNvPr id="6" name="TextBox 5">
            <a:hlinkClick r:id="rId9" action="ppaction://hlinksldjump"/>
          </p:cNvPr>
          <p:cNvSpPr txBox="1"/>
          <p:nvPr/>
        </p:nvSpPr>
        <p:spPr>
          <a:xfrm>
            <a:off x="8090335" y="2780928"/>
            <a:ext cx="135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b)Jah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164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Kas jalgratturid võivad samal ajal ristmikku ületada?(4)</a:t>
            </a:r>
            <a:endParaRPr lang="et-EE" dirty="0"/>
          </a:p>
        </p:txBody>
      </p:sp>
      <p:pic>
        <p:nvPicPr>
          <p:cNvPr id="1027" name="Picture 3" descr="C:\Users\User\Desktop\Loovtöö\cyc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561">
            <a:off x="6583760" y="3077991"/>
            <a:ext cx="1346037" cy="12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Loovtöö\cyclis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111">
            <a:off x="1824968" y="2278048"/>
            <a:ext cx="1249100" cy="13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572">
            <a:off x="3259808" y="3881967"/>
            <a:ext cx="1577293" cy="2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5368">
            <a:off x="4213283" y="3592791"/>
            <a:ext cx="1857482" cy="2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445946"/>
            <a:ext cx="11811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Loovtöö\AnnaTeedTagumineO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46126" y="3222677"/>
            <a:ext cx="1619686" cy="12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Loovtöö\AnnaTeedTagumineO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9740">
            <a:off x="5776476" y="2522189"/>
            <a:ext cx="1648205" cy="12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796">
            <a:off x="6475450" y="2603697"/>
            <a:ext cx="565918" cy="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556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a)Ei</a:t>
            </a:r>
            <a:endParaRPr lang="et-EE" dirty="0"/>
          </a:p>
        </p:txBody>
      </p:sp>
      <p:pic>
        <p:nvPicPr>
          <p:cNvPr id="2050" name="Picture 2" descr="C:\Users\User\Desktop\Loovtöö\2000px-Red_X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3" y="-406482"/>
            <a:ext cx="7704856" cy="77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AppData\Local\Microsoft\Windows\Temporary Internet Files\Content.IE5\1MW8PIUD\wm-back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98948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71" y="4485109"/>
            <a:ext cx="74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39018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Kas jalgratturid võivad samal ajal ristmikku ületada?(4)</a:t>
            </a:r>
            <a:endParaRPr lang="et-EE" dirty="0"/>
          </a:p>
        </p:txBody>
      </p:sp>
      <p:pic>
        <p:nvPicPr>
          <p:cNvPr id="8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5368">
            <a:off x="4213283" y="3592791"/>
            <a:ext cx="1857482" cy="2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Loovtöö\cycli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561">
            <a:off x="6583760" y="3077991"/>
            <a:ext cx="1346037" cy="12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572">
            <a:off x="3259808" y="3881967"/>
            <a:ext cx="1577293" cy="2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445946"/>
            <a:ext cx="11811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Loovtöö\AnnaTeedTagumineO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9740">
            <a:off x="5776476" y="2522189"/>
            <a:ext cx="1648205" cy="12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796">
            <a:off x="6475450" y="2603697"/>
            <a:ext cx="565918" cy="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9724" y="1449874"/>
            <a:ext cx="133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b)Jah</a:t>
            </a:r>
            <a:endParaRPr lang="et-EE" dirty="0"/>
          </a:p>
        </p:txBody>
      </p:sp>
      <p:pic>
        <p:nvPicPr>
          <p:cNvPr id="1028" name="Picture 4" descr="C:\Users\User\Desktop\Loovtöö\cyclist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111">
            <a:off x="1824968" y="2278048"/>
            <a:ext cx="1249100" cy="13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Loovtöö\AnnaTeedTagumineO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46126" y="3222677"/>
            <a:ext cx="1619686" cy="12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7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9882 0.4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10" y="218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1.1125 -0.27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25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Loovtöö\3ne_ristm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10525447" cy="70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alkiri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>
                <a:solidFill>
                  <a:srgbClr val="000000"/>
                </a:solidFill>
                <a:latin typeface="Calibri"/>
              </a:rPr>
              <a:t>Milline sõiduk ületab ristmiku esimesena?(5)</a:t>
            </a:r>
            <a:endParaRPr lang="et-EE" dirty="0"/>
          </a:p>
        </p:txBody>
      </p:sp>
      <p:pic>
        <p:nvPicPr>
          <p:cNvPr id="3075" name="Picture 3" descr="C:\Users\User\Desktop\Loovtöö\car_back_righ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2736">
            <a:off x="2986752" y="4268029"/>
            <a:ext cx="2679663" cy="13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Loovtöö\cyclis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597">
            <a:off x="6737355" y="3222220"/>
            <a:ext cx="1277394" cy="11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5667">
            <a:off x="4268848" y="3408629"/>
            <a:ext cx="1262029" cy="1262029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8059">
            <a:off x="5020714" y="3637139"/>
            <a:ext cx="1577293" cy="2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55892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a)Punane</a:t>
            </a:r>
            <a:r>
              <a:rPr lang="et-EE" dirty="0"/>
              <a:t> auto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0231" y="26764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b)Jalgratas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60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Loovtöö\3ne_ristm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98" y="92224"/>
            <a:ext cx="10525447" cy="70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alkiri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>
                <a:solidFill>
                  <a:srgbClr val="000000"/>
                </a:solidFill>
                <a:latin typeface="Calibri"/>
              </a:rPr>
              <a:t>Milline sõiduk ületab ristmiku esimesena?(5)</a:t>
            </a:r>
            <a:endParaRPr lang="et-EE" dirty="0"/>
          </a:p>
        </p:txBody>
      </p:sp>
      <p:pic>
        <p:nvPicPr>
          <p:cNvPr id="6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5667">
            <a:off x="4268848" y="3408629"/>
            <a:ext cx="1262029" cy="1262029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8059">
            <a:off x="5020714" y="3637139"/>
            <a:ext cx="1577293" cy="2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5476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a)Punane</a:t>
            </a:r>
            <a:r>
              <a:rPr lang="et-EE" dirty="0"/>
              <a:t> auto</a:t>
            </a:r>
          </a:p>
        </p:txBody>
      </p:sp>
      <p:pic>
        <p:nvPicPr>
          <p:cNvPr id="3076" name="Picture 4" descr="C:\Users\User\Desktop\Loovtöö\cyc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597">
            <a:off x="6737355" y="3222220"/>
            <a:ext cx="1277394" cy="11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Loovtöö\car_back_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2736">
            <a:off x="2986752" y="4268029"/>
            <a:ext cx="2679663" cy="13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AppData\Local\Microsoft\Windows\Temporary Internet Files\Content.IE5\IV0WYRVK\boom1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1672017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AppData\Local\Microsoft\Windows\Temporary Internet Files\Content.IE5\1MW8PIUD\wm-back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6" y="4954763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" y="4526179"/>
            <a:ext cx="74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30023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11354 -0.2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10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21997 -0.03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17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60226 0.072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22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Loovtöö\3ne_ristm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10525447" cy="70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alkiri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>
                <a:solidFill>
                  <a:srgbClr val="000000"/>
                </a:solidFill>
                <a:latin typeface="Calibri"/>
              </a:rPr>
              <a:t>Milline sõiduk ületab ristmiku esimesena?(5)</a:t>
            </a:r>
            <a:endParaRPr lang="et-EE" dirty="0"/>
          </a:p>
        </p:txBody>
      </p:sp>
      <p:pic>
        <p:nvPicPr>
          <p:cNvPr id="6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5667">
            <a:off x="4268848" y="3408629"/>
            <a:ext cx="1262029" cy="1262029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8059">
            <a:off x="5020714" y="3637139"/>
            <a:ext cx="1577293" cy="2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552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b)Jalgratas</a:t>
            </a:r>
            <a:endParaRPr lang="et-EE" dirty="0"/>
          </a:p>
        </p:txBody>
      </p:sp>
      <p:pic>
        <p:nvPicPr>
          <p:cNvPr id="3075" name="Picture 3" descr="C:\Users\User\Desktop\Loovtöö\car_back_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2736">
            <a:off x="2986752" y="4268029"/>
            <a:ext cx="2679663" cy="13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Loovtöö\cyc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597">
            <a:off x="6737355" y="3222220"/>
            <a:ext cx="1277394" cy="11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1.05469 -0.277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43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-3.7037E-6 L 0.06997 -0.15416 L -0.01858 -0.21504 L -0.18333 -0.27615 L -0.36753 -0.32407 L -0.58403 -0.38889 L -0.73698 -0.44305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85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3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8059">
            <a:off x="5196618" y="3686743"/>
            <a:ext cx="1095227" cy="3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ületab ristmiku</a:t>
            </a:r>
            <a:r>
              <a:rPr lang="et-EE" sz="4400" kern="1200" baseline="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 esimesena?</a:t>
            </a:r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(6)</a:t>
            </a:r>
            <a:endParaRPr lang="et-EE" dirty="0"/>
          </a:p>
        </p:txBody>
      </p:sp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6812">
            <a:off x="3960127" y="4514045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6663">
            <a:off x="3353714" y="3103602"/>
            <a:ext cx="1413014" cy="1413014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Loovtöö\freight-truck-transparen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422">
            <a:off x="1493409" y="2341306"/>
            <a:ext cx="1921098" cy="134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Loovtöö\car_back_righ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3396">
            <a:off x="2150323" y="4803450"/>
            <a:ext cx="2448272" cy="12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Loovtöö\cyclist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130">
            <a:off x="6382760" y="3284984"/>
            <a:ext cx="1141567" cy="10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51299"/>
            <a:ext cx="785406" cy="68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Loovtöö\AnnaTeedTagumineO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6298" y="2175539"/>
            <a:ext cx="1962617" cy="147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User\Desktop\Loovtöö\AnnaTeedTagumineOs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600" y="3109507"/>
            <a:ext cx="1868400" cy="14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User\Desktop\Loovtöö\PeateeTagumineOs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05965"/>
            <a:ext cx="2221360" cy="16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11" y="3569475"/>
            <a:ext cx="838710" cy="8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96" y="2264561"/>
            <a:ext cx="850279" cy="7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9888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a) Veoauto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8915" y="3109507"/>
            <a:ext cx="144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b) Jalgrattur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4235" y="5645596"/>
            <a:ext cx="160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c) Punane auto</a:t>
            </a:r>
          </a:p>
        </p:txBody>
      </p:sp>
    </p:spTree>
    <p:extLst>
      <p:ext uri="{BB962C8B-B14F-4D97-AF65-F5344CB8AC3E}">
        <p14:creationId xmlns:p14="http://schemas.microsoft.com/office/powerpoint/2010/main" val="7269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16" y="312480"/>
            <a:ext cx="9836658" cy="655272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ületab ristmiku esimesena?(1)</a:t>
            </a:r>
            <a:endParaRPr lang="et-EE" dirty="0"/>
          </a:p>
        </p:txBody>
      </p:sp>
      <p:pic>
        <p:nvPicPr>
          <p:cNvPr id="1026" name="Picture 2" descr="C:\Users\User\AppData\Local\Microsoft\Windows\Temporary Internet Files\Content.IE5\HYE49M5K\Down_Arrow_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2971">
            <a:off x="4732314" y="3777214"/>
            <a:ext cx="522113" cy="9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HYE49M5K\Down_Arrow_Ic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9034">
            <a:off x="5623853" y="3417501"/>
            <a:ext cx="477678" cy="8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HYE49M5K\Down_Arrow_Ic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3227">
            <a:off x="3694320" y="3427998"/>
            <a:ext cx="47673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lt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567">
            <a:off x="6375900" y="3350786"/>
            <a:ext cx="933901" cy="870094"/>
          </a:xfrm>
          <a:prstGeom prst="rect">
            <a:avLst/>
          </a:prstGeom>
        </p:spPr>
      </p:pic>
      <p:pic>
        <p:nvPicPr>
          <p:cNvPr id="6" name="Pilt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7048">
            <a:off x="2213732" y="4048381"/>
            <a:ext cx="2970277" cy="1522423"/>
          </a:xfrm>
          <a:prstGeom prst="rect">
            <a:avLst/>
          </a:prstGeom>
        </p:spPr>
      </p:pic>
      <p:pic>
        <p:nvPicPr>
          <p:cNvPr id="4" name="Pilt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608">
            <a:off x="1123566" y="2649026"/>
            <a:ext cx="2476940" cy="1238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3745900"/>
            <a:ext cx="136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c)Hall</a:t>
            </a:r>
            <a:r>
              <a:rPr lang="et-EE" dirty="0"/>
              <a:t> auto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9952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b)Punane</a:t>
            </a:r>
            <a:r>
              <a:rPr lang="et-EE" dirty="0"/>
              <a:t> auto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4688" y="308359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a)Jalgratas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432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3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8059">
            <a:off x="5196618" y="3686743"/>
            <a:ext cx="1095227" cy="3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ületab ristmiku esimesena?(6)</a:t>
            </a:r>
            <a:endParaRPr lang="et-EE" dirty="0"/>
          </a:p>
        </p:txBody>
      </p:sp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6812">
            <a:off x="3960127" y="4514045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6663">
            <a:off x="3353714" y="3103602"/>
            <a:ext cx="1413014" cy="1413014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Loovtöö\freight-truck-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422">
            <a:off x="1493409" y="2341306"/>
            <a:ext cx="1921098" cy="134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Loovtöö\car_back_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3396">
            <a:off x="2150323" y="4803450"/>
            <a:ext cx="2448272" cy="12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Loovtöö\cyclis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130">
            <a:off x="6382760" y="3284984"/>
            <a:ext cx="1141567" cy="10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51299"/>
            <a:ext cx="785406" cy="68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Loovtöö\AnnaTeedTagumineOs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6298" y="2175539"/>
            <a:ext cx="1962617" cy="147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User\Desktop\Loovtöö\AnnaTeedTagumineO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600" y="3109507"/>
            <a:ext cx="1868400" cy="14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User\Desktop\Loovtöö\PeateeTagumineOs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05965"/>
            <a:ext cx="2221360" cy="16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11" y="3569475"/>
            <a:ext cx="838710" cy="8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96" y="2264561"/>
            <a:ext cx="850279" cy="7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264980"/>
            <a:ext cx="162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a)Veoauto</a:t>
            </a:r>
            <a:endParaRPr lang="et-EE" dirty="0"/>
          </a:p>
        </p:txBody>
      </p:sp>
      <p:pic>
        <p:nvPicPr>
          <p:cNvPr id="17" name="Picture 2" descr="C:\Users\User\AppData\Local\Microsoft\Windows\Temporary Internet Files\Content.IE5\IV0WYRVK\boom1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1876553"/>
            <a:ext cx="2360402" cy="23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User\AppData\Local\Microsoft\Windows\Temporary Internet Files\Content.IE5\1MW8PIUD\wm-back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6" y="4954763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808" y="4585431"/>
            <a:ext cx="11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17887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2316 0.1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7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1309 -0.20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10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1389 L -0.66441 0.13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9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90608 -0.25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3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3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8059">
            <a:off x="5196618" y="3686743"/>
            <a:ext cx="1095227" cy="3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ületab ristmiku esimesena?(6)</a:t>
            </a:r>
            <a:endParaRPr lang="et-EE" dirty="0"/>
          </a:p>
        </p:txBody>
      </p:sp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6812">
            <a:off x="3960127" y="4514045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6663">
            <a:off x="3353714" y="3103602"/>
            <a:ext cx="1413014" cy="1413014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Loovtöö\freight-truck-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422">
            <a:off x="1493409" y="2341306"/>
            <a:ext cx="1921098" cy="134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Loovtöö\car_back_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3396">
            <a:off x="2150323" y="4803450"/>
            <a:ext cx="2448272" cy="12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Loovtöö\cyclis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130">
            <a:off x="6382760" y="3284984"/>
            <a:ext cx="1141567" cy="10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51299"/>
            <a:ext cx="785406" cy="68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Loovtöö\AnnaTeedTagumineOs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6298" y="2175539"/>
            <a:ext cx="1962617" cy="147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User\Desktop\Loovtöö\AnnaTeedTagumineO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600" y="3109507"/>
            <a:ext cx="1868400" cy="14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User\Desktop\Loovtöö\PeateeTagumineOs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05965"/>
            <a:ext cx="2221360" cy="16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11" y="3569475"/>
            <a:ext cx="838710" cy="8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96" y="2264561"/>
            <a:ext cx="850279" cy="7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967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b)Jalgrattur</a:t>
            </a:r>
            <a:endParaRPr lang="et-EE" dirty="0"/>
          </a:p>
        </p:txBody>
      </p:sp>
      <p:pic>
        <p:nvPicPr>
          <p:cNvPr id="17" name="Picture 2" descr="C:\Users\User\AppData\Local\Microsoft\Windows\Temporary Internet Files\Content.IE5\IV0WYRVK\boom1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1677584"/>
            <a:ext cx="2360402" cy="23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User\AppData\Local\Microsoft\Windows\Temporary Internet Files\Content.IE5\1MW8PIUD\wm-back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6" y="4954763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5107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41140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61719 0.1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7379 -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22534 -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3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8059">
            <a:off x="5196618" y="3686743"/>
            <a:ext cx="1095227" cy="3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ületab ristmiku esimesena?(6)</a:t>
            </a:r>
            <a:endParaRPr lang="et-EE" dirty="0"/>
          </a:p>
        </p:txBody>
      </p:sp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6812">
            <a:off x="3960127" y="4514045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6663">
            <a:off x="3353714" y="3103602"/>
            <a:ext cx="1413014" cy="1413014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Loovtöö\car_back_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3396">
            <a:off x="2150323" y="4803450"/>
            <a:ext cx="2448272" cy="12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Loovtöö\cyc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130">
            <a:off x="6382760" y="3284984"/>
            <a:ext cx="1141567" cy="10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Loovtöö\AnnaTeedTagumineO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6298" y="2175539"/>
            <a:ext cx="1962617" cy="147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User\Desktop\Loovtöö\PeateeTagumineO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05965"/>
            <a:ext cx="2221360" cy="16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268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c)Punane</a:t>
            </a:r>
            <a:r>
              <a:rPr lang="et-EE" dirty="0"/>
              <a:t> auto</a:t>
            </a:r>
          </a:p>
        </p:txBody>
      </p:sp>
      <p:pic>
        <p:nvPicPr>
          <p:cNvPr id="1032" name="Picture 8" descr="C:\Users\User\Desktop\Loovtöö\freight-truck-transpare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422">
            <a:off x="1493409" y="2341306"/>
            <a:ext cx="1921098" cy="134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User\Desktop\Loovtöö\AnnaTeedTagumineOs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600" y="3109507"/>
            <a:ext cx="1868400" cy="14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51299"/>
            <a:ext cx="785406" cy="68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96" y="2264561"/>
            <a:ext cx="850279" cy="7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11" y="3569475"/>
            <a:ext cx="838710" cy="8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78455 -0.8902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19" y="-4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9849 -0.27708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53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C 0.00694 0.00254 0.01684 0.01481 0.02257 0.02106 C 0.02483 0.02361 0.0276 0.02546 0.03003 0.02777 C 0.03177 0.02916 0.03507 0.03217 0.03507 0.03217 C 0.03854 0.03935 0.0342 0.03217 0.0434 0.03657 C 0.04531 0.0375 0.04826 0.04097 0.04826 0.04097 C 0.05208 0.04838 0.06111 0.05486 0.06753 0.05763 C 0.06997 0.05995 0.07222 0.0618 0.075 0.06319 C 0.08108 0.07176 0.08837 0.07476 0.0967 0.07777 C 0.10417 0.08773 0.09462 0.07592 0.10174 0.08217 C 0.10469 0.08472 0.10712 0.08819 0.11007 0.09097 C 0.11354 0.09421 0.11788 0.0956 0.1217 0.09768 C 0.12917 0.10185 0.13438 0.10509 0.14253 0.10648 C 0.14809 0.11041 0.15399 0.10926 0.16007 0.11111 C 0.19531 0.12222 0.20104 0.12013 0.24826 0.12106 C 0.2533 0.12338 0.2599 0.1206 0.26493 0.1199 C 0.27361 0.11597 0.28264 0.11319 0.29167 0.11111 C 0.29549 0.10856 0.29965 0.10694 0.3033 0.10439 C 0.30955 0.1 0.31233 0.09629 0.3191 0.09444 C 0.32465 0.08703 0.3309 0.08148 0.33837 0.07777 C 0.33924 0.07662 0.33993 0.07523 0.3408 0.0743 C 0.34149 0.07338 0.34271 0.07314 0.3434 0.07222 C 0.3474 0.06689 0.35069 0.06041 0.35503 0.05555 C 0.35851 0.05162 0.36059 0.04583 0.36424 0.04213 C 0.36771 0.03865 0.3717 0.03588 0.375 0.03217 C 0.37813 0.02847 0.38021 0.02338 0.38333 0.0199 C 0.38594 0.01689 0.38924 0.01527 0.39167 0.01203 C 0.39722 0.00486 0.40295 -0.00232 0.41007 -0.00672 C 0.41094 -0.00787 0.41146 -0.00926 0.4125 -0.01019 C 0.41319 -0.01088 0.41424 -0.01042 0.41493 -0.01112 C 0.41962 -0.01598 0.42292 -0.02269 0.42743 -0.02778 C 0.43247 -0.03357 0.43403 -0.03936 0.43993 -0.04352 C 0.44288 -0.04885 0.4467 -0.05324 0.45087 -0.05672 C 0.45347 -0.06297 0.4592 -0.06737 0.46337 -0.07223 C 0.46667 -0.07616 0.46632 -0.07871 0.4717 -0.08125 C 0.47448 -0.08264 0.4776 -0.08449 0.48003 -0.08681 C 0.48611 -0.0926 0.4908 -0.09908 0.49757 -0.10348 C 0.50069 -0.10556 0.50174 -0.1088 0.50503 -0.11019 C 0.5092 -0.11574 0.51771 -0.12848 0.52257 -0.13125 C 0.52361 -0.13195 0.52483 -0.13195 0.52587 -0.13241 C 0.52708 -0.13287 0.52813 -0.1338 0.52917 -0.13449 C 0.53177 -0.13959 0.53542 -0.14468 0.53993 -0.14676 C 0.5441 -0.15463 0.55174 -0.15834 0.5566 -0.16574 C 0.56128 -0.17269 0.5651 -0.18125 0.56997 -0.18797 C 0.57656 -0.19699 0.58351 -0.20533 0.58993 -0.21459 C 0.59167 -0.21713 0.59479 -0.21783 0.5967 -0.22014 C 0.60069 -0.225 0.60313 -0.23125 0.60833 -0.23334 C 0.61285 -0.2375 0.61858 -0.23797 0.62326 -0.24237 C 0.62813 -0.24699 0.63264 -0.25186 0.6375 -0.25672 C 0.64115 -0.26389 0.64757 -0.2676 0.65174 -0.27454 C 0.65764 -0.28473 0.66319 -0.29445 0.6717 -0.30116 C 0.67413 -0.30579 0.67691 -0.31158 0.6809 -0.31343 C 0.6849 -0.31875 0.68767 -0.32199 0.6934 -0.32338 C 0.69635 -0.32477 0.69878 -0.32662 0.70174 -0.32778 C 0.70538 -0.33125 0.7092 -0.33357 0.7125 -0.33797 C 0.71736 -0.34445 0.72101 -0.35394 0.72674 -0.35903 C 0.72813 -0.36158 0.72899 -0.36482 0.7309 -0.36667 C 0.7349 -0.37061 0.7408 -0.375 0.7441 -0.3801 C 0.74965 -0.38866 0.75399 -0.40255 0.76337 -0.40556 C 0.7658 -0.40625 0.7684 -0.40625 0.77083 -0.40672 C 0.77465 -0.40857 0.78021 -0.41135 0.78247 -0.41574 C 0.78472 -0.41991 0.78333 -0.41852 0.78663 -0.42014 C 0.79306 -0.42824 0.79965 -0.43496 0.8066 -0.44237 C 0.81597 -0.45232 0.8026 -0.44213 0.8125 -0.44908 C 0.81563 -0.45903 0.82396 -0.46343 0.83003 -0.47014 C 0.83837 -0.4794 0.83142 -0.475 0.83924 -0.47894 C 0.84323 -0.48311 0.84531 -0.48774 0.84913 -0.49237 C 0.85486 -0.49931 0.86198 -0.50371 0.86753 -0.51112 C 0.87413 -0.51991 0.87778 -0.52524 0.88576 -0.53125 " pathEditMode="relative" ptsTypes="ffffffffffffffffffffffffffffffffffffffffffffffffffffffffffffffffffffA">
                                      <p:cBhvr>
                                        <p:cTn id="12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oovtöö\3ne_ristm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99392"/>
            <a:ext cx="10625271" cy="70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053">
            <a:off x="3225267" y="3634561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207">
            <a:off x="4186694" y="3552555"/>
            <a:ext cx="1413014" cy="1413014"/>
          </a:xfrm>
          <a:prstGeom prst="rect">
            <a:avLst/>
          </a:prstGeom>
          <a:noFill/>
          <a:scene3d>
            <a:camera prst="orthographicFront">
              <a:rot lat="304584" lon="2154775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Kumb peab andma teed?(7)</a:t>
            </a:r>
          </a:p>
        </p:txBody>
      </p:sp>
      <p:pic>
        <p:nvPicPr>
          <p:cNvPr id="2051" name="Picture 3" descr="C:\Users\User\Desktop\Loovtöö\222469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4702">
            <a:off x="2189417" y="4222287"/>
            <a:ext cx="2547971" cy="18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Loovtöö\cyclist (1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751">
            <a:off x="2337584" y="2719305"/>
            <a:ext cx="813895" cy="8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6595">
            <a:off x="3964135" y="3522681"/>
            <a:ext cx="2275110" cy="170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564">
            <a:off x="5034904" y="3596652"/>
            <a:ext cx="866990" cy="7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4144" y="2257124"/>
            <a:ext cx="165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a)Jalgratas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56612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b)Punane</a:t>
            </a:r>
            <a:r>
              <a:rPr lang="et-EE" dirty="0"/>
              <a:t> auto</a:t>
            </a:r>
          </a:p>
        </p:txBody>
      </p:sp>
    </p:spTree>
    <p:extLst>
      <p:ext uri="{BB962C8B-B14F-4D97-AF65-F5344CB8AC3E}">
        <p14:creationId xmlns:p14="http://schemas.microsoft.com/office/powerpoint/2010/main" val="1330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oovtöö\3ne_ristm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99392"/>
            <a:ext cx="10625271" cy="70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053">
            <a:off x="3225267" y="3634561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207">
            <a:off x="4186694" y="3552555"/>
            <a:ext cx="1413014" cy="1413014"/>
          </a:xfrm>
          <a:prstGeom prst="rect">
            <a:avLst/>
          </a:prstGeom>
          <a:noFill/>
          <a:scene3d>
            <a:camera prst="orthographicFront">
              <a:rot lat="304584" lon="2154775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Kumb peab andma teed?(7)</a:t>
            </a:r>
          </a:p>
        </p:txBody>
      </p:sp>
      <p:pic>
        <p:nvPicPr>
          <p:cNvPr id="2051" name="Picture 3" descr="C:\Users\User\Desktop\Loovtöö\22246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4702">
            <a:off x="2189417" y="4222287"/>
            <a:ext cx="2547971" cy="18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Loovtöö\cyclist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751">
            <a:off x="2337584" y="2719305"/>
            <a:ext cx="813895" cy="8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6595">
            <a:off x="3964135" y="3522681"/>
            <a:ext cx="2275110" cy="170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564">
            <a:off x="5034904" y="3596652"/>
            <a:ext cx="866990" cy="7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18" y="1264980"/>
            <a:ext cx="165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a)Jalgratas</a:t>
            </a:r>
            <a:endParaRPr lang="et-EE" dirty="0"/>
          </a:p>
        </p:txBody>
      </p:sp>
      <p:pic>
        <p:nvPicPr>
          <p:cNvPr id="13" name="Picture 3" descr="C:\Users\User\AppData\Local\Microsoft\Windows\Temporary Internet Files\Content.IE5\1MW8PIUD\wm-back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5" y="4930094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504" y="4560762"/>
            <a:ext cx="11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  <p:pic>
        <p:nvPicPr>
          <p:cNvPr id="16" name="Picture 2" descr="C:\Users\User\Desktop\Loovtöö\2000px-Red_X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4" y="-136134"/>
            <a:ext cx="7326972" cy="73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oovtöö\3ne_ristm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99392"/>
            <a:ext cx="10625271" cy="70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053">
            <a:off x="3225267" y="3634561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207">
            <a:off x="4186694" y="3552555"/>
            <a:ext cx="1413014" cy="1413014"/>
          </a:xfrm>
          <a:prstGeom prst="rect">
            <a:avLst/>
          </a:prstGeom>
          <a:noFill/>
          <a:scene3d>
            <a:camera prst="orthographicFront">
              <a:rot lat="304584" lon="2154775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Kumb peab andma teed?(7)</a:t>
            </a:r>
          </a:p>
        </p:txBody>
      </p:sp>
      <p:pic>
        <p:nvPicPr>
          <p:cNvPr id="2051" name="Picture 3" descr="C:\Users\User\Desktop\Loovtöö\22246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4702">
            <a:off x="2189417" y="4222287"/>
            <a:ext cx="2547971" cy="18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Loovtöö\cyclist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751">
            <a:off x="2337584" y="2719305"/>
            <a:ext cx="813895" cy="8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6595">
            <a:off x="3964135" y="3522681"/>
            <a:ext cx="2275110" cy="170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564">
            <a:off x="5034904" y="3596652"/>
            <a:ext cx="866990" cy="7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7605" y="12687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b)Punane</a:t>
            </a:r>
            <a:r>
              <a:rPr lang="et-EE" dirty="0"/>
              <a:t> auto</a:t>
            </a:r>
          </a:p>
        </p:txBody>
      </p:sp>
    </p:spTree>
    <p:extLst>
      <p:ext uri="{BB962C8B-B14F-4D97-AF65-F5344CB8AC3E}">
        <p14:creationId xmlns:p14="http://schemas.microsoft.com/office/powerpoint/2010/main" val="36290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9875 0.3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75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C 0.00208 -0.00672 0.00225 -0.00973 0.0059 -0.01551 C 0.00677 -0.02246 0.00781 -0.02824 0.01163 -0.03334 C 0.01319 -0.03889 0.01666 -0.04074 0.01996 -0.04445 C 0.02569 -0.0507 0.03194 -0.05857 0.03923 -0.06111 C 0.05086 -0.07662 0.06736 -0.09213 0.0842 -0.09445 C 0.1026 -0.10672 0.11649 -0.11297 0.1375 -0.11436 C 0.146 -0.12153 0.15521 -0.12871 0.16493 -0.13218 C 0.17326 -0.13195 0.19357 -0.13357 0.20659 -0.1301 C 0.21406 -0.12801 0.22135 -0.12199 0.2283 -0.11991 C 0.23524 -0.11783 0.24218 -0.11713 0.24913 -0.11551 C 0.25555 -0.11389 0.2618 -0.11135 0.2684 -0.10996 C 0.2743 -0.10718 0.27882 -0.10556 0.28507 -0.1044 C 0.28993 -0.10209 0.29496 -0.1 0.3 -0.09769 C 0.30347 -0.09607 0.31076 -0.09561 0.31076 -0.09561 C 0.31475 -0.09306 0.3184 -0.0919 0.32257 -0.09005 C 0.32743 -0.08542 0.3368 -0.08148 0.34253 -0.07894 C 0.34913 -0.07269 0.35868 -0.07014 0.36666 -0.06898 C 0.37222 -0.06505 0.37899 -0.06343 0.38507 -0.06111 C 0.38593 -0.06088 0.3868 -0.06042 0.3875 -0.05996 C 0.38836 -0.05949 0.38906 -0.05834 0.38993 -0.05787 C 0.39461 -0.05556 0.40017 -0.05371 0.40503 -0.05232 C 0.40781 -0.04977 0.40694 -0.05 0.41007 -0.04885 C 0.41198 -0.04815 0.4158 -0.04676 0.4158 -0.04676 C 0.42135 -0.0419 0.42934 -0.04098 0.43576 -0.04005 C 0.44132 -0.0382 0.44687 -0.03473 0.45243 -0.03334 C 0.46771 -0.02986 0.48298 -0.02477 0.49826 -0.02107 C 0.50659 -0.0169 0.51718 -0.02107 0.525 -0.01436 C 0.54201 0.00023 0.56371 0.00856 0.58333 0.01551 C 0.58836 0.02014 0.59409 0.02245 0.6 0.02453 C 0.60538 0.02916 0.61215 0.03032 0.6184 0.03102 C 0.63003 0.03426 0.64027 0.04352 0.65173 0.04676 C 0.65972 0.04907 0.66771 0.05208 0.67586 0.05324 C 0.6809 0.05509 0.68437 0.05902 0.68923 0.06111 C 0.69444 0.0662 0.70382 0.06921 0.71007 0.0699 C 0.71597 0.07199 0.72135 0.0743 0.72743 0.07546 C 0.73402 0.07916 0.74132 0.08102 0.74826 0.08333 C 0.75937 0.08727 0.77031 0.0912 0.78159 0.09444 C 0.79062 0.10046 0.79982 0.10162 0.8092 0.10555 C 0.81718 0.10879 0.825 0.11203 0.83333 0.11342 C 0.83923 0.11852 0.83177 0.11273 0.84409 0.11666 C 0.84514 0.11689 0.84566 0.11852 0.8467 0.11898 C 0.84809 0.11967 0.84948 0.11967 0.85086 0.1199 C 0.85659 0.12245 0.86232 0.1243 0.8684 0.12546 C 0.86927 0.12592 0.87083 0.12662 0.87083 0.12662 " pathEditMode="relative" ptsTypes="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3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8059">
            <a:off x="5474450" y="3687986"/>
            <a:ext cx="1095227" cy="3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0237">
            <a:off x="4176194" y="3247155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581">
            <a:off x="3574331" y="3559862"/>
            <a:ext cx="1413014" cy="1413014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ületab ristmiku viimasena?(8)</a:t>
            </a:r>
          </a:p>
        </p:txBody>
      </p:sp>
      <p:pic>
        <p:nvPicPr>
          <p:cNvPr id="4098" name="Picture 2" descr="C:\Users\User\Desktop\Loovtöö\lamborghin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290">
            <a:off x="4756991" y="1936286"/>
            <a:ext cx="1931815" cy="11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Loovtöö\cyclis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0763">
            <a:off x="6763606" y="3542495"/>
            <a:ext cx="963514" cy="89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Loovtöö\222469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2695">
            <a:off x="2195160" y="4705179"/>
            <a:ext cx="2088480" cy="14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Loovtöö\PeateeTagumineOs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77462"/>
            <a:ext cx="1405222" cy="1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6083">
            <a:off x="3412138" y="2103920"/>
            <a:ext cx="1529552" cy="11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99205" y="3895064"/>
            <a:ext cx="1523694" cy="11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07" y="2677462"/>
            <a:ext cx="599611" cy="5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82" y="2009504"/>
            <a:ext cx="681443" cy="5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24" y="3945566"/>
            <a:ext cx="555664" cy="4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1736378"/>
            <a:ext cx="164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a)Oranz</a:t>
            </a:r>
            <a:r>
              <a:rPr lang="et-EE" dirty="0"/>
              <a:t> auto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0449" y="5653216"/>
            <a:ext cx="184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b)Punane</a:t>
            </a:r>
            <a:r>
              <a:rPr lang="et-EE" dirty="0"/>
              <a:t> auto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5363" y="3068960"/>
            <a:ext cx="189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c)Jalgratas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175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3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8059">
            <a:off x="5474450" y="3687986"/>
            <a:ext cx="1095227" cy="3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0237">
            <a:off x="4176194" y="3247155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581">
            <a:off x="3574331" y="3559862"/>
            <a:ext cx="1413014" cy="1413014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ületab ristmiku viimasena?(8)</a:t>
            </a:r>
          </a:p>
        </p:txBody>
      </p:sp>
      <p:pic>
        <p:nvPicPr>
          <p:cNvPr id="4098" name="Picture 2" descr="C:\Users\User\Desktop\Loovtöö\lamborghin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290">
            <a:off x="4756991" y="1936286"/>
            <a:ext cx="1931815" cy="11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Loovtöö\cyc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0763">
            <a:off x="6763606" y="3542495"/>
            <a:ext cx="963514" cy="89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Loovtöö\22246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2695">
            <a:off x="2195160" y="4705179"/>
            <a:ext cx="2088480" cy="14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Loovtöö\PeateeTagumineO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77462"/>
            <a:ext cx="1405222" cy="1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6083">
            <a:off x="3412138" y="2103920"/>
            <a:ext cx="1529552" cy="11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99205" y="3895064"/>
            <a:ext cx="1523694" cy="11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07" y="2677462"/>
            <a:ext cx="599611" cy="5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82" y="2009504"/>
            <a:ext cx="681443" cy="5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24" y="3945566"/>
            <a:ext cx="555664" cy="4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2566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a)Oranz</a:t>
            </a:r>
            <a:r>
              <a:rPr lang="et-EE" dirty="0"/>
              <a:t> auto</a:t>
            </a:r>
          </a:p>
        </p:txBody>
      </p:sp>
      <p:pic>
        <p:nvPicPr>
          <p:cNvPr id="19" name="Picture 3" descr="C:\Users\User\AppData\Local\Microsoft\Windows\Temporary Internet Files\Content.IE5\1MW8PIUD\wm-back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5" y="4930094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Loovtöö\2000px-Red_X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4" y="-136134"/>
            <a:ext cx="7326972" cy="73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7504" y="4560762"/>
            <a:ext cx="11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11379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3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8059">
            <a:off x="5474450" y="3687986"/>
            <a:ext cx="1095227" cy="3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0237">
            <a:off x="4176194" y="3247155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581">
            <a:off x="3574331" y="3559862"/>
            <a:ext cx="1413014" cy="1413014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ületab ristmiku viimasena?(8)</a:t>
            </a:r>
          </a:p>
        </p:txBody>
      </p:sp>
      <p:pic>
        <p:nvPicPr>
          <p:cNvPr id="4098" name="Picture 2" descr="C:\Users\User\Desktop\Loovtöö\lamborghin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290">
            <a:off x="4756991" y="1936286"/>
            <a:ext cx="1931815" cy="11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Loovtöö\cyc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0763">
            <a:off x="6763606" y="3542495"/>
            <a:ext cx="963514" cy="89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Loovtöö\22246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2695">
            <a:off x="2195160" y="4705179"/>
            <a:ext cx="2088480" cy="14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Loovtöö\PeateeTagumineO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77462"/>
            <a:ext cx="1405222" cy="1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6083">
            <a:off x="3412138" y="2103920"/>
            <a:ext cx="1529552" cy="11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99205" y="3895064"/>
            <a:ext cx="1523694" cy="11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07" y="2677462"/>
            <a:ext cx="599611" cy="5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82" y="2009504"/>
            <a:ext cx="681443" cy="5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24" y="3945566"/>
            <a:ext cx="555664" cy="4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734" y="13480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c)Jalgratas</a:t>
            </a:r>
            <a:endParaRPr lang="et-EE" dirty="0"/>
          </a:p>
        </p:txBody>
      </p:sp>
      <p:pic>
        <p:nvPicPr>
          <p:cNvPr id="17" name="Picture 3" descr="C:\Users\User\AppData\Local\Microsoft\Windows\Temporary Internet Files\Content.IE5\1MW8PIUD\wm-back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5" y="4930094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Loovtöö\2000px-Red_X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4" y="-136134"/>
            <a:ext cx="7326972" cy="73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504" y="4560762"/>
            <a:ext cx="11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41799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3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8059">
            <a:off x="5474450" y="3687986"/>
            <a:ext cx="1095227" cy="3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0237">
            <a:off x="4176194" y="3247155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581">
            <a:off x="3574331" y="3559862"/>
            <a:ext cx="1413014" cy="1413014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ületab ristmiku viimasena?(8)</a:t>
            </a:r>
          </a:p>
        </p:txBody>
      </p:sp>
      <p:pic>
        <p:nvPicPr>
          <p:cNvPr id="4098" name="Picture 2" descr="C:\Users\User\Desktop\Loovtöö\lamborghin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290">
            <a:off x="4756991" y="1936286"/>
            <a:ext cx="1931815" cy="11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Loovtöö\cyc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0763">
            <a:off x="6763606" y="3542495"/>
            <a:ext cx="963514" cy="89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Loovtöö\22246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2695">
            <a:off x="2195160" y="4705179"/>
            <a:ext cx="2088480" cy="14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Loovtöö\PeateeTagumineO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77462"/>
            <a:ext cx="1405222" cy="1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6083">
            <a:off x="3412138" y="2103920"/>
            <a:ext cx="1529552" cy="11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99205" y="3895064"/>
            <a:ext cx="1523694" cy="11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07" y="2677462"/>
            <a:ext cx="599611" cy="5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82" y="2009504"/>
            <a:ext cx="681443" cy="5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24" y="3945566"/>
            <a:ext cx="555664" cy="4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2687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b)Punane</a:t>
            </a:r>
            <a:r>
              <a:rPr lang="et-EE" dirty="0"/>
              <a:t> auto</a:t>
            </a:r>
          </a:p>
        </p:txBody>
      </p:sp>
    </p:spTree>
    <p:extLst>
      <p:ext uri="{BB962C8B-B14F-4D97-AF65-F5344CB8AC3E}">
        <p14:creationId xmlns:p14="http://schemas.microsoft.com/office/powerpoint/2010/main" val="213831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95382 -0.26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91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7559 0.722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95" y="3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18519E-6 C 0.00503 -0.00186 0.00417 -0.00579 0.00833 -0.00764 C 0.01076 -0.01112 0.01337 -0.01343 0.0158 -0.01667 C 0.01719 -0.02153 0.02049 -0.02408 0.02326 -0.02778 C 0.02621 -0.03172 0.02639 -0.03681 0.02986 -0.03982 C 0.03177 -0.04514 0.03351 -0.04792 0.03663 -0.05209 C 0.03958 -0.06366 0.03993 -0.07593 0.04236 -0.08774 C 0.04201 -0.11089 0.04444 -0.13913 0.03403 -0.15996 C 0.03229 -0.1713 0.02865 -0.16922 0.025 -0.17663 C 0.02292 -0.18079 0.0224 -0.18612 0.01996 -0.18982 C 0.01406 -0.19954 0.00069 -0.21413 -0.00833 -0.2176 C -0.01181 -0.22223 -0.0125 -0.22686 -0.01754 -0.22871 C -0.02101 -0.23195 -0.02361 -0.23473 -0.0276 -0.23658 C -0.03142 -0.24028 -0.03559 -0.24214 -0.0401 -0.24329 C -0.04444 -0.24538 -0.04896 -0.24677 -0.05347 -0.24885 C -0.05538 -0.24977 -0.0592 -0.25093 -0.0592 -0.25093 C -0.06458 -0.25811 -0.07517 -0.26181 -0.08264 -0.26436 C -0.09097 -0.27223 -0.08924 -0.27084 -0.10174 -0.27223 C -0.11198 -0.27501 -0.11528 -0.2757 -0.1276 -0.27663 C -0.13524 -0.2794 -0.13177 -0.27732 -0.13837 -0.28334 C -0.1408 -0.28565 -0.15 -0.28635 -0.15174 -0.28658 C -0.15521 -0.28774 -0.15833 -0.28913 -0.16181 -0.28982 C -0.16684 -0.29214 -0.16979 -0.29329 -0.175 -0.29445 C -0.18177 -0.30602 -0.18958 -0.30556 -0.2 -0.30649 C -0.21215 -0.3088 -0.22361 -0.31482 -0.23594 -0.31667 C -0.24236 -0.31922 -0.23351 -0.31598 -0.24757 -0.31876 C -0.25243 -0.31968 -0.25694 -0.32501 -0.2625 -0.32663 C -0.26944 -0.33079 -0.27726 -0.33172 -0.2842 -0.33542 C -0.30451 -0.34607 -0.32552 -0.3544 -0.34757 -0.35649 C -0.36319 -0.36366 -0.36424 -0.3632 -0.38507 -0.36436 C -0.38976 -0.36667 -0.39514 -0.3676 -0.4 -0.36876 C -0.40417 -0.37107 -0.41337 -0.37315 -0.41337 -0.37315 C -0.41649 -0.37593 -0.41979 -0.37732 -0.42344 -0.37871 C -0.4342 -0.38913 -0.44896 -0.38913 -0.46181 -0.39214 C -0.46615 -0.39422 -0.47066 -0.39491 -0.475 -0.39653 C -0.47813 -0.39931 -0.48073 -0.39954 -0.4842 -0.40093 C -0.49479 -0.4051 -0.50504 -0.40927 -0.51597 -0.41112 C -0.51875 -0.41343 -0.51771 -0.41227 -0.51927 -0.41436 " pathEditMode="relative" ptsTypes="fffffffffffffffffffffffffffffffffffffA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16" y="312480"/>
            <a:ext cx="9836658" cy="655272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ületab ristmiku esimesena?(1)</a:t>
            </a:r>
            <a:endParaRPr lang="et-EE" dirty="0"/>
          </a:p>
        </p:txBody>
      </p:sp>
      <p:pic>
        <p:nvPicPr>
          <p:cNvPr id="1026" name="Picture 2" descr="C:\Users\User\AppData\Local\Microsoft\Windows\Temporary Internet Files\Content.IE5\HYE49M5K\Down_Arrow_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2971">
            <a:off x="4732314" y="3777214"/>
            <a:ext cx="522113" cy="9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HYE49M5K\Down_Arrow_Ic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9034">
            <a:off x="5623853" y="3417501"/>
            <a:ext cx="477678" cy="8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HYE49M5K\Down_Arrow_Ic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3227">
            <a:off x="3694320" y="3427998"/>
            <a:ext cx="47673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lt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567">
            <a:off x="6375900" y="3350786"/>
            <a:ext cx="933901" cy="870094"/>
          </a:xfrm>
          <a:prstGeom prst="rect">
            <a:avLst/>
          </a:prstGeom>
        </p:spPr>
      </p:pic>
      <p:pic>
        <p:nvPicPr>
          <p:cNvPr id="6" name="Pilt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7048">
            <a:off x="2213732" y="4048381"/>
            <a:ext cx="2970277" cy="1522423"/>
          </a:xfrm>
          <a:prstGeom prst="rect">
            <a:avLst/>
          </a:prstGeom>
        </p:spPr>
      </p:pic>
      <p:pic>
        <p:nvPicPr>
          <p:cNvPr id="4" name="Pilt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608">
            <a:off x="1123566" y="2649026"/>
            <a:ext cx="2476940" cy="1238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47" y="1268760"/>
            <a:ext cx="136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c)Hall</a:t>
            </a:r>
            <a:r>
              <a:rPr lang="et-EE" dirty="0"/>
              <a:t> auto</a:t>
            </a:r>
          </a:p>
        </p:txBody>
      </p:sp>
      <p:pic>
        <p:nvPicPr>
          <p:cNvPr id="13" name="Picture 2" descr="C:\Users\User\AppData\Local\Microsoft\Windows\Temporary Internet Files\Content.IE5\IV0WYRVK\boom1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1672017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AppData\Local\Microsoft\Windows\Temporary Internet Files\Content.IE5\1MW8PIUD\wm-back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" y="4898948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50272" y="4480329"/>
            <a:ext cx="74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12051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30469 0.1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5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15851 -0.106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5347"/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90191 -0.262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04" y="-131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65764 0.166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82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2929">
            <a:off x="4176194" y="3247155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581">
            <a:off x="3574331" y="3559862"/>
            <a:ext cx="1413014" cy="1413014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baseline="0" dirty="0"/>
              <a:t>Kes ületab ristmiku esimesena?</a:t>
            </a:r>
            <a:r>
              <a:rPr lang="et-EE" dirty="0"/>
              <a:t>(9)</a:t>
            </a:r>
          </a:p>
        </p:txBody>
      </p:sp>
      <p:pic>
        <p:nvPicPr>
          <p:cNvPr id="4098" name="Picture 2" descr="C:\Users\User\Desktop\Loovtöö\lamborghini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290">
            <a:off x="4756991" y="1936286"/>
            <a:ext cx="1931815" cy="11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Loovtöö\PeateeTagumineO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42" y="2503153"/>
            <a:ext cx="1683351" cy="126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6083">
            <a:off x="3412138" y="2103920"/>
            <a:ext cx="1529552" cy="11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6795" y="3017498"/>
            <a:ext cx="1523694" cy="11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06" y="2452004"/>
            <a:ext cx="599611" cy="5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82" y="2009504"/>
            <a:ext cx="681443" cy="5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22" y="3094688"/>
            <a:ext cx="699680" cy="6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Desktop\Loovtöö\PeateeTagumineO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91" y="4066452"/>
            <a:ext cx="1848793" cy="138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76" y="4066452"/>
            <a:ext cx="599611" cy="5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Loovtöö\Liiklusmärgid_files\83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11" y="4628787"/>
            <a:ext cx="490940" cy="4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Loovtöö\Liiklusmärgid_files\83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87" y="3017498"/>
            <a:ext cx="482896" cy="482896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2040">
            <a:off x="4864833" y="3007934"/>
            <a:ext cx="1413014" cy="1604348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03412" y="1772816"/>
            <a:ext cx="14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a)Oranz</a:t>
            </a:r>
            <a:r>
              <a:rPr lang="et-EE" dirty="0"/>
              <a:t> auto</a:t>
            </a:r>
          </a:p>
        </p:txBody>
      </p:sp>
      <p:pic>
        <p:nvPicPr>
          <p:cNvPr id="6147" name="Picture 3" descr="C:\Users\User\Desktop\Loovtöö\black-2011-escalade-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76">
            <a:off x="6335403" y="3418349"/>
            <a:ext cx="1876984" cy="14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Loovtöö\csm_Bike_Zoom_Headerimage_3800_1441_MY15_TR02_DuraAce_back_af213ab306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6999">
            <a:off x="2120076" y="4458623"/>
            <a:ext cx="3158853" cy="119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2809" y="333475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b)Must</a:t>
            </a:r>
            <a:r>
              <a:rPr lang="et-EE" dirty="0"/>
              <a:t> auto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9027" y="5661248"/>
            <a:ext cx="129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c)Jalgratas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526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2929">
            <a:off x="4176194" y="3247155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581">
            <a:off x="3574331" y="3559862"/>
            <a:ext cx="1413014" cy="1413014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baseline="0" dirty="0"/>
              <a:t>Kes ületab ristmiku esimesena?</a:t>
            </a:r>
            <a:r>
              <a:rPr lang="et-EE" dirty="0"/>
              <a:t>(9)</a:t>
            </a:r>
          </a:p>
        </p:txBody>
      </p:sp>
      <p:pic>
        <p:nvPicPr>
          <p:cNvPr id="4098" name="Picture 2" descr="C:\Users\User\Desktop\Loovtöö\lamborghin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290">
            <a:off x="4756991" y="1936286"/>
            <a:ext cx="1931815" cy="11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Loovtöö\PeateeTagumineO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42" y="2503153"/>
            <a:ext cx="1683351" cy="126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6083">
            <a:off x="3412138" y="2103920"/>
            <a:ext cx="1529552" cy="11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6795" y="3017498"/>
            <a:ext cx="1523694" cy="11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06" y="2452004"/>
            <a:ext cx="599611" cy="5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82" y="2009504"/>
            <a:ext cx="681443" cy="5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22" y="3094688"/>
            <a:ext cx="699680" cy="6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Desktop\Loovtöö\PeateeTagumineOs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91" y="4066452"/>
            <a:ext cx="1848793" cy="138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76" y="4066452"/>
            <a:ext cx="599611" cy="5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Loovtöö\Liiklusmärgid_files\83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11" y="4628787"/>
            <a:ext cx="490940" cy="4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Loovtöö\Liiklusmärgid_files\83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87" y="3017498"/>
            <a:ext cx="482896" cy="482896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2040">
            <a:off x="4864833" y="3007934"/>
            <a:ext cx="1413014" cy="1604348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234941"/>
            <a:ext cx="14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a)Oranz</a:t>
            </a:r>
            <a:r>
              <a:rPr lang="et-EE" dirty="0"/>
              <a:t> auto</a:t>
            </a:r>
          </a:p>
        </p:txBody>
      </p:sp>
      <p:pic>
        <p:nvPicPr>
          <p:cNvPr id="6147" name="Picture 3" descr="C:\Users\User\Desktop\Loovtöö\black-2011-escalade-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76">
            <a:off x="6335403" y="3418349"/>
            <a:ext cx="1876984" cy="14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Loovtöö\csm_Bike_Zoom_Headerimage_3800_1441_MY15_TR02_DuraAce_back_af213ab30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6999">
            <a:off x="2120076" y="4458623"/>
            <a:ext cx="3158853" cy="119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AppData\Local\Microsoft\Windows\Temporary Internet Files\Content.IE5\IV0WYRVK\boom1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898" y="1571608"/>
            <a:ext cx="2360402" cy="23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User\AppData\Local\Microsoft\Windows\Temporary Internet Files\Content.IE5\1MW8PIUD\wm-back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5" y="4930094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7504" y="4560762"/>
            <a:ext cx="11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24285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2125 0.229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1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10035 -0.05185 C -0.12153 -0.06366 -0.15296 -0.06968 -0.18577 -0.06968 C -0.22309 -0.06968 -0.25296 -0.06366 -0.27414 -0.05185 L -0.37431 2.59259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-34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76423 0.193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2929">
            <a:off x="4176194" y="3247155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581">
            <a:off x="3574331" y="3559862"/>
            <a:ext cx="1413014" cy="1413014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baseline="0" dirty="0"/>
              <a:t>Kes ületab ristmiku esimesena?</a:t>
            </a:r>
            <a:r>
              <a:rPr lang="et-EE" dirty="0"/>
              <a:t>(9)</a:t>
            </a:r>
          </a:p>
        </p:txBody>
      </p:sp>
      <p:pic>
        <p:nvPicPr>
          <p:cNvPr id="4098" name="Picture 2" descr="C:\Users\User\Desktop\Loovtöö\lamborghin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290">
            <a:off x="4756991" y="1936286"/>
            <a:ext cx="1931815" cy="11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Loovtöö\PeateeTagumineO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42" y="2503153"/>
            <a:ext cx="1683351" cy="126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6083">
            <a:off x="3412138" y="2103920"/>
            <a:ext cx="1529552" cy="11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6795" y="3017498"/>
            <a:ext cx="1523694" cy="11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06" y="2452004"/>
            <a:ext cx="599611" cy="5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82" y="2009504"/>
            <a:ext cx="681443" cy="5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22" y="3094688"/>
            <a:ext cx="699680" cy="6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Desktop\Loovtöö\PeateeTagumineOs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91" y="4066452"/>
            <a:ext cx="1848793" cy="138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76" y="4066452"/>
            <a:ext cx="599611" cy="5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Loovtöö\Liiklusmärgid_files\83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11" y="4628787"/>
            <a:ext cx="490940" cy="4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Loovtöö\Liiklusmärgid_files\83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87" y="3017498"/>
            <a:ext cx="482896" cy="482896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2040">
            <a:off x="4864833" y="3007934"/>
            <a:ext cx="1413014" cy="1604348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237585"/>
            <a:ext cx="14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c)Jalgratas</a:t>
            </a:r>
            <a:endParaRPr lang="et-EE" dirty="0"/>
          </a:p>
        </p:txBody>
      </p:sp>
      <p:pic>
        <p:nvPicPr>
          <p:cNvPr id="6147" name="Picture 3" descr="C:\Users\User\Desktop\Loovtöö\black-2011-escalade-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76">
            <a:off x="6335403" y="3418349"/>
            <a:ext cx="1876984" cy="14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Loovtöö\csm_Bike_Zoom_Headerimage_3800_1441_MY15_TR02_DuraAce_back_af213ab30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6999">
            <a:off x="2120076" y="4458623"/>
            <a:ext cx="3158853" cy="119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User\AppData\Local\Microsoft\Windows\Temporary Internet Files\Content.IE5\1MW8PIUD\wm-back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5" y="4930094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7504" y="4560762"/>
            <a:ext cx="11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  <p:pic>
        <p:nvPicPr>
          <p:cNvPr id="23" name="Picture 2" descr="C:\Users\User\AppData\Local\Microsoft\Windows\Temporary Internet Files\Content.IE5\IV0WYRVK\boom1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24" y="1449706"/>
            <a:ext cx="2360402" cy="23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66667E-6 L -0.04827 -0.01112 L -0.08577 -0.02778 L -0.14827 -0.05325 L -0.20834 -0.05556 L -0.26164 -0.04885 L -0.30747 -0.03218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4.07407E-6 L 0.04324 -0.03889 L 0.06494 -0.07223 L 0.06824 -0.10996 L 0.07501 -0.16436 " pathEditMode="relative" ptsTypes="AAAAA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76423 0.193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2929">
            <a:off x="4176194" y="3247155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581">
            <a:off x="3574331" y="3559862"/>
            <a:ext cx="1413014" cy="1413014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baseline="0" dirty="0"/>
              <a:t>Kes ületab ristmiku esimesena?</a:t>
            </a:r>
            <a:r>
              <a:rPr lang="et-EE" dirty="0"/>
              <a:t>(9)</a:t>
            </a:r>
          </a:p>
        </p:txBody>
      </p:sp>
      <p:pic>
        <p:nvPicPr>
          <p:cNvPr id="4098" name="Picture 2" descr="C:\Users\User\Desktop\Loovtöö\lamborghin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290">
            <a:off x="4756991" y="1936286"/>
            <a:ext cx="1931815" cy="11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Loovtöö\PeateeTagumineO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42" y="2503153"/>
            <a:ext cx="1683351" cy="126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6083">
            <a:off x="3412138" y="2103920"/>
            <a:ext cx="1529552" cy="11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06" y="2452004"/>
            <a:ext cx="599611" cy="5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82" y="2009504"/>
            <a:ext cx="681443" cy="5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oovtöö\Liiklusmärgid_files\22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22" y="3094688"/>
            <a:ext cx="699680" cy="6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Desktop\Loovtöö\PeateeTagumineOs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91" y="4066452"/>
            <a:ext cx="1848793" cy="138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User\Desktop\Loovtöö\Liiklusmärgid_files\2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76" y="4066452"/>
            <a:ext cx="599611" cy="5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Loovtöö\Liiklusmärgid_files\83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11" y="4628787"/>
            <a:ext cx="490940" cy="4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Loovtöö\Liiklusmärgid_files\83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87" y="3017498"/>
            <a:ext cx="482896" cy="482896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2040">
            <a:off x="4864833" y="3007934"/>
            <a:ext cx="1413014" cy="1604348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196752"/>
            <a:ext cx="148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b)Must</a:t>
            </a:r>
            <a:r>
              <a:rPr lang="et-EE" dirty="0"/>
              <a:t> auto</a:t>
            </a:r>
          </a:p>
        </p:txBody>
      </p:sp>
      <p:pic>
        <p:nvPicPr>
          <p:cNvPr id="6147" name="Picture 3" descr="C:\Users\User\Desktop\Loovtöö\black-2011-escalade-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76">
            <a:off x="6335403" y="3418349"/>
            <a:ext cx="1876984" cy="14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Loovtöö\csm_Bike_Zoom_Headerimage_3800_1441_MY15_TR02_DuraAce_back_af213ab30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6999">
            <a:off x="2120076" y="4458623"/>
            <a:ext cx="3158853" cy="119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Loovtöö\AnnaTeedTagumineOs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6795" y="3017498"/>
            <a:ext cx="1523694" cy="11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9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44 L -0.02223 -0.01343 L -0.05313 -0.02523 L -0.08316 -0.03843 L -0.11337 -0.04908 L -0.14497 -0.05486 L -0.18768 -0.06574 L -0.22014 -0.06088 L -0.25209 -0.05278 L -0.28924 -0.0456 L -0.32171 -0.04422 L -0.35 -0.02523 L -0.38629 -0.00533 L -0.43056 0.0162 L -0.45868 0.03889 L -0.49844 0.07453 L -0.53021 0.11365 L -0.57448 0.14444 L -0.59306 0.16574 L -0.6408 0.21574 L -0.67796 0.24213 L -0.71493 0.28356 L -0.75903 0.32037 L -0.79184 0.34768 L -0.84375 0.37384 L -0.8783 0.39884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24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03073 -0.02222 L 0.0474 -0.0412 L 0.0658 -0.07453 L 0.06667 -0.11898 L 0.06667 -0.15555 L 0.05834 -0.20231 L 0.04653 -0.23796 L 0.0191 -0.25115 L -0.0526 -0.28888 L -0.10503 -0.30347 L -0.15503 -0.32453 L -0.22257 -0.35555 L -0.26337 -0.36458 L -0.32257 -0.38796 L -0.37673 -0.4 L -0.42257 -0.41898 L -0.46597 -0.43333 L -0.48837 -0.44444 " pathEditMode="relative" ptsTypes="AAAAAAAAAAAAAAAAAAA">
                                      <p:cBhvr>
                                        <p:cTn id="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70868 0.67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34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869">
            <a:off x="3224453" y="3641883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peab andma teed?(10)</a:t>
            </a:r>
          </a:p>
        </p:txBody>
      </p:sp>
      <p:pic>
        <p:nvPicPr>
          <p:cNvPr id="1030" name="Picture 6" descr="C:\Users\User\Desktop\Loovtöö\ValfusfooriTagumineO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469">
            <a:off x="4716514" y="3981480"/>
            <a:ext cx="1370142" cy="13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Loovtöö\Traffic-Light-PNG-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257">
            <a:off x="4952902" y="4023813"/>
            <a:ext cx="897367" cy="71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Loovtöö\cyclist (1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441">
            <a:off x="1928864" y="2375007"/>
            <a:ext cx="1227195" cy="13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50883"/>
            <a:ext cx="1020729" cy="81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Loovtöö\ValfusfooriTagumineO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16" y="2874657"/>
            <a:ext cx="1677724" cy="125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Loovtöö\csm_Bike_Zoom_Headerimage_3800_1441_MY15_TR02_DuraAce_back_af213ab306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1738">
            <a:off x="1723149" y="4329983"/>
            <a:ext cx="3753116" cy="14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448">
            <a:off x="4102116" y="4151326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9612" y="55079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a)Jalgratas</a:t>
            </a: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1879307" y="1927201"/>
            <a:ext cx="20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b)Jalgrattur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604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869">
            <a:off x="3224453" y="3641883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peab andma teed?(10)</a:t>
            </a:r>
          </a:p>
        </p:txBody>
      </p:sp>
      <p:pic>
        <p:nvPicPr>
          <p:cNvPr id="1030" name="Picture 6" descr="C:\Users\User\Desktop\Loovtöö\ValfusfooriTagumineO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469">
            <a:off x="4716514" y="3981480"/>
            <a:ext cx="1370142" cy="13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Loovtöö\Traffic-Light-PNG-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257">
            <a:off x="4952902" y="4023813"/>
            <a:ext cx="897367" cy="71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Loovtöö\cyclist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441">
            <a:off x="1928864" y="2375007"/>
            <a:ext cx="1227195" cy="13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50883"/>
            <a:ext cx="1020729" cy="81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Loovtöö\ValfusfooriTagumineO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16" y="2874657"/>
            <a:ext cx="1677724" cy="125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Loovtöö\csm_Bike_Zoom_Headerimage_3800_1441_MY15_TR02_DuraAce_back_af213ab3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1738">
            <a:off x="1723149" y="4329983"/>
            <a:ext cx="3753116" cy="14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448">
            <a:off x="4102116" y="4151326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5456" y="1196752"/>
            <a:ext cx="20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b)Jalgrattur</a:t>
            </a:r>
            <a:endParaRPr lang="et-EE" dirty="0"/>
          </a:p>
        </p:txBody>
      </p:sp>
      <p:pic>
        <p:nvPicPr>
          <p:cNvPr id="15" name="Picture 2" descr="C:\Users\User\Desktop\Loovtöö\2000px-Red_X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3" y="-406482"/>
            <a:ext cx="7704856" cy="77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AppData\Local\Microsoft\Windows\Temporary Internet Files\Content.IE5\1MW8PIUD\wm-back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5" y="4930094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504" y="4560762"/>
            <a:ext cx="11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7497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869">
            <a:off x="3224453" y="3641883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peab andma teed?(10)</a:t>
            </a:r>
          </a:p>
        </p:txBody>
      </p:sp>
      <p:pic>
        <p:nvPicPr>
          <p:cNvPr id="1030" name="Picture 6" descr="C:\Users\User\Desktop\Loovtöö\ValfusfooriTagumineO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469">
            <a:off x="4716514" y="3981480"/>
            <a:ext cx="1370142" cy="13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Loovtöö\Traffic-Light-PNG-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257">
            <a:off x="4952902" y="4023813"/>
            <a:ext cx="897367" cy="71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Loovtöö\cyclist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441">
            <a:off x="1928864" y="2375007"/>
            <a:ext cx="1227195" cy="13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50883"/>
            <a:ext cx="1020729" cy="81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Loovtöö\ValfusfooriTagumineOs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16" y="2874657"/>
            <a:ext cx="1677724" cy="125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Loovtöö\csm_Bike_Zoom_Headerimage_3800_1441_MY15_TR02_DuraAce_back_af213ab3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1738">
            <a:off x="1723149" y="4329983"/>
            <a:ext cx="3753116" cy="14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448">
            <a:off x="4102116" y="4151326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5425" y="1268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a)Jalgratas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130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93872 0.4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27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869">
            <a:off x="3224453" y="3641883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ületab</a:t>
            </a:r>
            <a:r>
              <a:rPr lang="et-EE" baseline="0" dirty="0"/>
              <a:t> ristmiku esimesena?</a:t>
            </a:r>
            <a:r>
              <a:rPr lang="et-EE" dirty="0"/>
              <a:t>(11)</a:t>
            </a:r>
          </a:p>
        </p:txBody>
      </p:sp>
      <p:pic>
        <p:nvPicPr>
          <p:cNvPr id="1034" name="Picture 10" descr="C:\Users\User\Desktop\Loovtöö\cyclist (1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441">
            <a:off x="1928864" y="2375007"/>
            <a:ext cx="1227195" cy="13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Loovtöö\csm_Bike_Zoom_Headerimage_3800_1441_MY15_TR02_DuraAce_back_af213ab30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1738">
            <a:off x="1724903" y="4336653"/>
            <a:ext cx="3726001" cy="14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448">
            <a:off x="4102116" y="4151326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56612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a)Jalgratas</a:t>
            </a:r>
            <a:endParaRPr lang="et-EE" dirty="0"/>
          </a:p>
        </p:txBody>
      </p:sp>
      <p:sp>
        <p:nvSpPr>
          <p:cNvPr id="2" name="TextBox 1"/>
          <p:cNvSpPr txBox="1"/>
          <p:nvPr/>
        </p:nvSpPr>
        <p:spPr>
          <a:xfrm>
            <a:off x="2267744" y="1916832"/>
            <a:ext cx="148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b)Jalgrattur</a:t>
            </a:r>
            <a:endParaRPr lang="et-EE" dirty="0"/>
          </a:p>
        </p:txBody>
      </p:sp>
      <p:pic>
        <p:nvPicPr>
          <p:cNvPr id="2052" name="Picture 4" descr="C:\Users\User\Desktop\Loovtöö\pul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16" y="3342113"/>
            <a:ext cx="2908553" cy="21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Loovtöö\Liiklusmärgid_files\22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90" y="3607049"/>
            <a:ext cx="910897" cy="9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0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869">
            <a:off x="3224453" y="3641883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ületab</a:t>
            </a:r>
            <a:r>
              <a:rPr lang="et-EE" baseline="0" dirty="0"/>
              <a:t> ristmiku esimesena?</a:t>
            </a:r>
            <a:r>
              <a:rPr lang="et-EE" dirty="0"/>
              <a:t>(11)</a:t>
            </a:r>
          </a:p>
        </p:txBody>
      </p:sp>
      <p:pic>
        <p:nvPicPr>
          <p:cNvPr id="1034" name="Picture 10" descr="C:\Users\User\Desktop\Loovtöö\cyclis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441">
            <a:off x="1928864" y="2375007"/>
            <a:ext cx="1227195" cy="13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Loovtöö\csm_Bike_Zoom_Headerimage_3800_1441_MY15_TR02_DuraAce_back_af213ab3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1738">
            <a:off x="1724903" y="4336653"/>
            <a:ext cx="3726001" cy="14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448">
            <a:off x="4102116" y="4151326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245" y="11967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a)Jalgratas</a:t>
            </a:r>
            <a:endParaRPr lang="et-EE" dirty="0"/>
          </a:p>
        </p:txBody>
      </p:sp>
      <p:pic>
        <p:nvPicPr>
          <p:cNvPr id="2052" name="Picture 4" descr="C:\Users\User\Desktop\Loovtöö\pul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16" y="3342113"/>
            <a:ext cx="2908553" cy="21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Loovtöö\Liiklusmärgid_files\22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90" y="3607049"/>
            <a:ext cx="910897" cy="9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04" y="4560762"/>
            <a:ext cx="11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  <p:pic>
        <p:nvPicPr>
          <p:cNvPr id="13" name="Picture 2" descr="C:\Users\User\Desktop\Loovtöö\2000px-Red_X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3" y="-406482"/>
            <a:ext cx="7704856" cy="77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AppData\Local\Microsoft\Windows\Temporary Internet Files\Content.IE5\1MW8PIUD\wm-back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5" y="4930094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869">
            <a:off x="3224453" y="3641883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ületab</a:t>
            </a:r>
            <a:r>
              <a:rPr lang="et-EE" baseline="0" dirty="0"/>
              <a:t> ristmiku esimesena?</a:t>
            </a:r>
            <a:r>
              <a:rPr lang="et-EE" dirty="0"/>
              <a:t>(11)</a:t>
            </a:r>
          </a:p>
        </p:txBody>
      </p:sp>
      <p:pic>
        <p:nvPicPr>
          <p:cNvPr id="1034" name="Picture 10" descr="C:\Users\User\Desktop\Loovtöö\cyclist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441">
            <a:off x="1928864" y="2375007"/>
            <a:ext cx="1227195" cy="13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Loovtöö\csm_Bike_Zoom_Headerimage_3800_1441_MY15_TR02_DuraAce_back_af213ab3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1738">
            <a:off x="1724903" y="4336653"/>
            <a:ext cx="3726001" cy="14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0448">
            <a:off x="4102116" y="4151326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268760"/>
            <a:ext cx="148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b)Jalgrattur</a:t>
            </a:r>
            <a:endParaRPr lang="et-EE" dirty="0"/>
          </a:p>
        </p:txBody>
      </p:sp>
      <p:pic>
        <p:nvPicPr>
          <p:cNvPr id="2052" name="Picture 4" descr="C:\Users\User\Desktop\Loovtöö\pul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16" y="3342113"/>
            <a:ext cx="2908553" cy="21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Loovtöö\Liiklusmärgid_files\22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90" y="3607049"/>
            <a:ext cx="910897" cy="9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1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95434 0.4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08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70608 -0.736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5" y="-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16" y="312480"/>
            <a:ext cx="9836658" cy="655272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ületab ristmiku esimesena?(1)</a:t>
            </a:r>
            <a:endParaRPr lang="et-EE" dirty="0"/>
          </a:p>
        </p:txBody>
      </p:sp>
      <p:pic>
        <p:nvPicPr>
          <p:cNvPr id="1026" name="Picture 2" descr="C:\Users\User\AppData\Local\Microsoft\Windows\Temporary Internet Files\Content.IE5\HYE49M5K\Down_Arrow_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2971">
            <a:off x="4732314" y="3777214"/>
            <a:ext cx="522113" cy="9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HYE49M5K\Down_Arrow_Ic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9034">
            <a:off x="5623853" y="3417501"/>
            <a:ext cx="477678" cy="8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HYE49M5K\Down_Arrow_Ic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3227">
            <a:off x="3694320" y="3427998"/>
            <a:ext cx="47673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lt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567">
            <a:off x="6375900" y="3350786"/>
            <a:ext cx="933901" cy="870094"/>
          </a:xfrm>
          <a:prstGeom prst="rect">
            <a:avLst/>
          </a:prstGeom>
        </p:spPr>
      </p:pic>
      <p:pic>
        <p:nvPicPr>
          <p:cNvPr id="6" name="Pilt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7048">
            <a:off x="2213732" y="4048381"/>
            <a:ext cx="2970277" cy="1522423"/>
          </a:xfrm>
          <a:prstGeom prst="rect">
            <a:avLst/>
          </a:prstGeom>
        </p:spPr>
      </p:pic>
      <p:pic>
        <p:nvPicPr>
          <p:cNvPr id="4" name="Pilt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608">
            <a:off x="1123566" y="2649026"/>
            <a:ext cx="2476940" cy="1238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b)Punane</a:t>
            </a:r>
            <a:r>
              <a:rPr lang="et-EE" dirty="0"/>
              <a:t> auto</a:t>
            </a:r>
          </a:p>
        </p:txBody>
      </p:sp>
      <p:pic>
        <p:nvPicPr>
          <p:cNvPr id="13" name="Picture 2" descr="C:\Users\User\AppData\Local\Microsoft\Windows\Temporary Internet Files\Content.IE5\IV0WYRVK\boom1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2099419"/>
            <a:ext cx="2092877" cy="209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AppData\Local\Microsoft\Windows\Temporary Internet Files\Content.IE5\1MW8PIUD\wm-back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" y="4898948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5376" y="4455966"/>
            <a:ext cx="74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23233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6413 L -0.1368 0.05649 C -0.1651 0.0544 -0.20798 0.05394 -0.25243 0.05394 C -0.30329 0.05394 -0.34357 0.0544 -0.37222 0.05649 L -0.50816 0.0641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-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26875 -0.2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116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1302 -0.03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91893 0.38032 " pathEditMode="relative" rAng="0" ptsTypes="AA">
                                      <p:cBhvr>
                                        <p:cTn id="19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03">
            <a:off x="3256868" y="3836457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annab teed?(12)</a:t>
            </a:r>
          </a:p>
        </p:txBody>
      </p:sp>
      <p:pic>
        <p:nvPicPr>
          <p:cNvPr id="3075" name="Picture 3" descr="C:\Users\User\Desktop\Loovtöö\freight-truck-transparen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195">
            <a:off x="1355324" y="2290442"/>
            <a:ext cx="1920845" cy="134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Loovtöö\csm_Bike_Zoom_Headerimage_3800_1441_MY15_TR02_DuraAce_back_af213ab30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9903">
            <a:off x="2040749" y="4411176"/>
            <a:ext cx="3103456" cy="11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5746" y="1885474"/>
            <a:ext cx="188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a)Veoauto</a:t>
            </a: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548587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b)Jalgratas</a:t>
            </a:r>
            <a:endParaRPr lang="et-EE" dirty="0"/>
          </a:p>
        </p:txBody>
      </p:sp>
      <p:pic>
        <p:nvPicPr>
          <p:cNvPr id="9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8274">
            <a:off x="4180236" y="4177456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03">
            <a:off x="3256868" y="3836457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annab teed?(12)</a:t>
            </a:r>
          </a:p>
        </p:txBody>
      </p:sp>
      <p:pic>
        <p:nvPicPr>
          <p:cNvPr id="3075" name="Picture 3" descr="C:\Users\User\Desktop\Loovtöö\freight-truck-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195">
            <a:off x="1355324" y="2290442"/>
            <a:ext cx="1920845" cy="134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Loovtöö\csm_Bike_Zoom_Headerimage_3800_1441_MY15_TR02_DuraAce_back_af213ab3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9903">
            <a:off x="2040749" y="4411176"/>
            <a:ext cx="3103456" cy="11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5746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b)Jalgratas</a:t>
            </a:r>
            <a:endParaRPr lang="et-EE" dirty="0"/>
          </a:p>
        </p:txBody>
      </p:sp>
      <p:pic>
        <p:nvPicPr>
          <p:cNvPr id="9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8274">
            <a:off x="4180236" y="4177456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Loovtöö\2000px-Red_X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3" y="-406482"/>
            <a:ext cx="7704856" cy="77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AppData\Local\Microsoft\Windows\Temporary Internet Files\Content.IE5\1MW8PIUD\wm-back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5" y="4930094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04" y="4560762"/>
            <a:ext cx="11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17159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03">
            <a:off x="3256868" y="3836457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annab teed?(12)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15746" y="1196752"/>
            <a:ext cx="188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a)Veoauto</a:t>
            </a:r>
            <a:endParaRPr lang="et-EE" dirty="0"/>
          </a:p>
        </p:txBody>
      </p:sp>
      <p:pic>
        <p:nvPicPr>
          <p:cNvPr id="9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8274">
            <a:off x="4180236" y="4177456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Loovtöö\freight-truck-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195">
            <a:off x="1355324" y="2290442"/>
            <a:ext cx="1920845" cy="134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Loovtöö\csm_Bike_Zoom_Headerimage_3800_1441_MY15_TR02_DuraAce_back_af213ab3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9903">
            <a:off x="2040749" y="4411176"/>
            <a:ext cx="3103456" cy="11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70556 -0.7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78" y="-3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1.01059 0.425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1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6512">
            <a:off x="3042893" y="3534475"/>
            <a:ext cx="1049584" cy="1049584"/>
          </a:xfrm>
          <a:prstGeom prst="rect">
            <a:avLst/>
          </a:prstGeom>
          <a:noFill/>
          <a:scene3d>
            <a:camera prst="orthographicFront">
              <a:rot lat="871467" lon="21469156" rev="387222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annab teed?(13)</a:t>
            </a:r>
          </a:p>
        </p:txBody>
      </p:sp>
      <p:pic>
        <p:nvPicPr>
          <p:cNvPr id="20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0894">
            <a:off x="4305945" y="2944954"/>
            <a:ext cx="1380745" cy="1989533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Loovtöö\pul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527517" cy="18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53" y="1964590"/>
            <a:ext cx="1224135" cy="9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oovtöö\cyclis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449">
            <a:off x="6493553" y="3292294"/>
            <a:ext cx="1159198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Loovtöö\cyclist (1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340">
            <a:off x="2068506" y="2558790"/>
            <a:ext cx="1193325" cy="12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23" y="2961048"/>
            <a:ext cx="1202745" cy="9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Loovtöö\ValfusfooriTagumineOs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88256"/>
            <a:ext cx="1601678" cy="12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8417" y="21112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a)Jalgrattur</a:t>
            </a:r>
            <a:r>
              <a:rPr lang="et-EE" dirty="0"/>
              <a:t>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3152" y="29438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b)Jalgrattur</a:t>
            </a:r>
            <a:r>
              <a:rPr lang="et-EE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6664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6512">
            <a:off x="3042893" y="3534475"/>
            <a:ext cx="1049584" cy="1049584"/>
          </a:xfrm>
          <a:prstGeom prst="rect">
            <a:avLst/>
          </a:prstGeom>
          <a:noFill/>
          <a:scene3d>
            <a:camera prst="orthographicFront">
              <a:rot lat="871467" lon="21469156" rev="387222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annab teed?(13)</a:t>
            </a:r>
          </a:p>
        </p:txBody>
      </p:sp>
      <p:pic>
        <p:nvPicPr>
          <p:cNvPr id="20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0894">
            <a:off x="4305945" y="2944954"/>
            <a:ext cx="1380745" cy="1989533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Loovtöö\pul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527517" cy="18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53" y="1964590"/>
            <a:ext cx="1224135" cy="9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oovtöö\cyc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449">
            <a:off x="6493553" y="3292294"/>
            <a:ext cx="1159198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Loovtöö\cyclist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340">
            <a:off x="2068506" y="2558790"/>
            <a:ext cx="1193325" cy="12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23" y="2961048"/>
            <a:ext cx="1202745" cy="9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Loovtöö\ValfusfooriTagumineOs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88256"/>
            <a:ext cx="1601678" cy="12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8417" y="12687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a)Jalgrattur</a:t>
            </a:r>
            <a:r>
              <a:rPr lang="et-EE" dirty="0"/>
              <a:t> A</a:t>
            </a:r>
          </a:p>
        </p:txBody>
      </p:sp>
      <p:pic>
        <p:nvPicPr>
          <p:cNvPr id="14" name="Picture 2" descr="C:\Users\User\Desktop\Loovtöö\2000px-Red_X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3" y="-406482"/>
            <a:ext cx="7704856" cy="77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AppData\Local\Microsoft\Windows\Temporary Internet Files\Content.IE5\1MW8PIUD\wm-back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5" y="4930094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504" y="4560762"/>
            <a:ext cx="11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2090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pic>
        <p:nvPicPr>
          <p:cNvPr id="18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6512">
            <a:off x="3042893" y="3534475"/>
            <a:ext cx="1049584" cy="1049584"/>
          </a:xfrm>
          <a:prstGeom prst="rect">
            <a:avLst/>
          </a:prstGeom>
          <a:noFill/>
          <a:scene3d>
            <a:camera prst="orthographicFront">
              <a:rot lat="871467" lon="21469156" rev="387222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annab teed?(13)</a:t>
            </a:r>
          </a:p>
        </p:txBody>
      </p:sp>
      <p:pic>
        <p:nvPicPr>
          <p:cNvPr id="20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0894">
            <a:off x="4305945" y="2944954"/>
            <a:ext cx="1380745" cy="1989533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Loovtöö\pul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527517" cy="18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53" y="1964590"/>
            <a:ext cx="1224135" cy="9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oovtöö\cyc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449">
            <a:off x="6493553" y="3292294"/>
            <a:ext cx="1159198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Loovtöö\cyclist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340">
            <a:off x="2068506" y="2558790"/>
            <a:ext cx="1193325" cy="12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23" y="2961048"/>
            <a:ext cx="1202745" cy="9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Loovtöö\ValfusfooriTagumineOs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88256"/>
            <a:ext cx="1601678" cy="12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3238" y="1268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b)Jalgrattur</a:t>
            </a:r>
            <a:r>
              <a:rPr lang="et-EE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4581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77778E-6 L 0.04497 0.00786 L 0.0724 0.02569 L 0.07744 0.04999 L 0.07744 0.08009 L 0.04671 0.12893 L 0.01338 0.14999 L -0.02344 0.18448 L -0.04844 0.20555 L -0.08663 0.24444 L -0.14757 0.29907 L -0.2059 0.34351 L -0.25504 0.41342 L -0.30174 0.42684 L -0.3467 0.47013 L -0.41094 0.50786 " pathEditMode="relative" ptsTypes="AAAAAAAAAAAAAAAA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04913 -0.00764 L -0.0967 -0.01551 L -0.1625 -0.03773 L -0.23333 -0.04444 L -0.3066 -0.02778 L -0.37083 0.00116 L -0.44583 0.06227 L -0.5059 0.1044 L -0.57917 0.17454 L -0.64253 0.23009 L -0.68003 0.27778 L -0.73576 0.32894 L -0.78003 0.36227 L -0.8441 0.42778 " pathEditMode="relative" ptsTypes="AAAAAAAAAAAAAAA">
                                      <p:cBhvr>
                                        <p:cTn id="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ületab</a:t>
            </a:r>
            <a:r>
              <a:rPr lang="et-EE" baseline="0" dirty="0"/>
              <a:t> ristmiku esimesena</a:t>
            </a:r>
            <a:r>
              <a:rPr lang="et-EE" dirty="0"/>
              <a:t>?(14)</a:t>
            </a:r>
          </a:p>
        </p:txBody>
      </p:sp>
      <p:pic>
        <p:nvPicPr>
          <p:cNvPr id="20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0894">
            <a:off x="4576474" y="2837526"/>
            <a:ext cx="1380745" cy="1989533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Loovtöö\pul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527517" cy="18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53" y="1964590"/>
            <a:ext cx="1224135" cy="9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oovtöö\cyclis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449">
            <a:off x="6493553" y="3292294"/>
            <a:ext cx="1159198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Loovtöö\cyclist (1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340">
            <a:off x="2068506" y="2558790"/>
            <a:ext cx="1193325" cy="12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23" y="2961048"/>
            <a:ext cx="1202745" cy="9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Loovtöö\ValfusfooriTagumineOs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88256"/>
            <a:ext cx="1601678" cy="12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8417" y="21112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a)Jalgrattur</a:t>
            </a:r>
            <a:r>
              <a:rPr lang="et-EE" dirty="0"/>
              <a:t>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3152" y="29438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b)Jalgrattur</a:t>
            </a:r>
            <a:r>
              <a:rPr lang="et-EE" dirty="0"/>
              <a:t> B</a:t>
            </a:r>
          </a:p>
        </p:txBody>
      </p:sp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517">
            <a:off x="3387601" y="3867132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0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ületab</a:t>
            </a:r>
            <a:r>
              <a:rPr lang="et-EE" baseline="0" dirty="0"/>
              <a:t> ristmiku esimesena</a:t>
            </a:r>
            <a:r>
              <a:rPr lang="et-EE" dirty="0"/>
              <a:t>?(14)</a:t>
            </a:r>
          </a:p>
        </p:txBody>
      </p:sp>
      <p:pic>
        <p:nvPicPr>
          <p:cNvPr id="20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0894">
            <a:off x="4576474" y="2837526"/>
            <a:ext cx="1380745" cy="1989533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Loovtöö\pul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527517" cy="18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53" y="1964590"/>
            <a:ext cx="1224135" cy="9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oovtöö\cyclis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449">
            <a:off x="6493553" y="3292294"/>
            <a:ext cx="1159198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Loovtöö\cyclist (1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340">
            <a:off x="2068506" y="2558790"/>
            <a:ext cx="1193325" cy="12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23" y="2961048"/>
            <a:ext cx="1202745" cy="9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Loovtöö\ValfusfooriTagumineOs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88256"/>
            <a:ext cx="1601678" cy="12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b)Jalgrattur</a:t>
            </a:r>
            <a:r>
              <a:rPr lang="et-EE" dirty="0"/>
              <a:t> B</a:t>
            </a:r>
          </a:p>
        </p:txBody>
      </p:sp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517">
            <a:off x="3387601" y="3867132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Loovtöö\2000px-Red_X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3" y="-406482"/>
            <a:ext cx="7704856" cy="77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AppData\Local\Microsoft\Windows\Temporary Internet Files\Content.IE5\1MW8PIUD\wm-back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5" y="4930094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504" y="4560762"/>
            <a:ext cx="11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</p:spTree>
    <p:extLst>
      <p:ext uri="{BB962C8B-B14F-4D97-AF65-F5344CB8AC3E}">
        <p14:creationId xmlns:p14="http://schemas.microsoft.com/office/powerpoint/2010/main" val="32133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sp>
        <p:nvSpPr>
          <p:cNvPr id="5" name="Pealkiri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dirty="0"/>
              <a:t>Kes ületab</a:t>
            </a:r>
            <a:r>
              <a:rPr lang="et-EE" baseline="0" dirty="0"/>
              <a:t> ristmiku esimesena</a:t>
            </a:r>
            <a:r>
              <a:rPr lang="et-EE" dirty="0"/>
              <a:t>?(14)</a:t>
            </a:r>
          </a:p>
        </p:txBody>
      </p:sp>
      <p:pic>
        <p:nvPicPr>
          <p:cNvPr id="20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0894">
            <a:off x="4576474" y="2837526"/>
            <a:ext cx="1380745" cy="1989533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Loovtöö\pul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527517" cy="18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53" y="1964590"/>
            <a:ext cx="1224135" cy="9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4331" y="11967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a)Jalgrattur</a:t>
            </a:r>
            <a:r>
              <a:rPr lang="et-EE" dirty="0"/>
              <a:t> A</a:t>
            </a:r>
          </a:p>
        </p:txBody>
      </p:sp>
      <p:pic>
        <p:nvPicPr>
          <p:cNvPr id="14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517">
            <a:off x="3387601" y="3867132"/>
            <a:ext cx="1054452" cy="3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Loovtöö\cyclist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449">
            <a:off x="6493553" y="3292294"/>
            <a:ext cx="1159198" cy="10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Loovtöö\cyclist (1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340">
            <a:off x="2071658" y="2554902"/>
            <a:ext cx="1193325" cy="12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Loovtöö\ValfusfooriTagumineOs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95" y="2991262"/>
            <a:ext cx="1601678" cy="12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Loovtöö\Traffic-Light-PNG-Image - koopia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83" y="2943898"/>
            <a:ext cx="1202745" cy="9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4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90938 0.4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69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7084 -0.03333 L -0.12674 -0.04653 L -0.18091 -0.05556 L -0.2408 -0.0588 L -0.28837 -0.04329 L -0.35087 -0.01991 L -0.39827 0.03449 L -0.45087 0.08796 L -0.51077 0.15347 L -0.5592 0.20787 L -0.61077 0.24004 L -0.66841 0.28241 L -0.71337 0.32129 L -0.75747 0.35555 L -0.78837 0.36782 L -0.8217 0.40116 L -0.8467 0.42778 " pathEditMode="relative" ptsTypes="AAAAAAAAAAAAAAAAAA">
                                      <p:cBhvr>
                                        <p:cTn id="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-983079" y="2358985"/>
            <a:ext cx="1113552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t-EE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Tubli!</a:t>
            </a:r>
          </a:p>
          <a:p>
            <a:pPr algn="ctr">
              <a:lnSpc>
                <a:spcPct val="100000"/>
              </a:lnSpc>
            </a:pPr>
            <a:r>
              <a:rPr lang="et-EE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Soovin turvalist liiklemist!</a:t>
            </a:r>
            <a:endParaRPr lang="et-E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16" y="312480"/>
            <a:ext cx="9836658" cy="655272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ületab ristmiku esimesena?(1)</a:t>
            </a:r>
            <a:endParaRPr lang="et-EE" dirty="0"/>
          </a:p>
        </p:txBody>
      </p:sp>
      <p:pic>
        <p:nvPicPr>
          <p:cNvPr id="1026" name="Picture 2" descr="C:\Users\User\AppData\Local\Microsoft\Windows\Temporary Internet Files\Content.IE5\HYE49M5K\Down_Arrow_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2971">
            <a:off x="4732314" y="3777214"/>
            <a:ext cx="522113" cy="9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HYE49M5K\Down_Arrow_Ic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9034">
            <a:off x="5623853" y="3417501"/>
            <a:ext cx="477678" cy="8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HYE49M5K\Down_Arrow_Ico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3227">
            <a:off x="3694320" y="3427998"/>
            <a:ext cx="47673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lt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567">
            <a:off x="6375900" y="3350786"/>
            <a:ext cx="933901" cy="870094"/>
          </a:xfrm>
          <a:prstGeom prst="rect">
            <a:avLst/>
          </a:prstGeom>
        </p:spPr>
      </p:pic>
      <p:pic>
        <p:nvPicPr>
          <p:cNvPr id="6" name="Pilt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7048">
            <a:off x="2213732" y="4048381"/>
            <a:ext cx="2970277" cy="1522423"/>
          </a:xfrm>
          <a:prstGeom prst="rect">
            <a:avLst/>
          </a:prstGeom>
        </p:spPr>
      </p:pic>
      <p:pic>
        <p:nvPicPr>
          <p:cNvPr id="4" name="Pilt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608">
            <a:off x="1123566" y="2649026"/>
            <a:ext cx="2476940" cy="12384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7860" y="1268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a)Jalgratas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215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85468 -0.2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43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2.59259E-6 L 0.74219 -0.747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49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91893 0.3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/>
          <p:cNvSpPr/>
          <p:nvPr/>
        </p:nvSpPr>
        <p:spPr>
          <a:xfrm>
            <a:off x="756000" y="1431218"/>
            <a:ext cx="7848360" cy="49178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buClr>
                <a:srgbClr val="000000"/>
              </a:buClr>
            </a:pPr>
            <a:r>
              <a:rPr lang="et-EE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123RF. (2016). [www] 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http://previews.123rf.com/images/zentilia/zentilia0909/zentilia090900047/5544930-3d-rendering-of-a-road-intersection-Stock-Photo-crossroad.jpg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(14.06.2016)</a:t>
            </a:r>
          </a:p>
          <a:p>
            <a:pPr marL="360">
              <a:buClr>
                <a:srgbClr val="000000"/>
              </a:buClr>
            </a:pPr>
            <a:r>
              <a:rPr lang="et-EE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1894 Osborne Hotel. (2016). [www] 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http://www.1894osbornehotel.com/wp-content/uploads/2015/07/cyclist.png</a:t>
            </a:r>
            <a:endParaRPr lang="et-EE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>
              <a:buClr>
                <a:srgbClr val="000000"/>
              </a:buClr>
            </a:pPr>
            <a:r>
              <a:rPr lang="et-EE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(14.06.2016)</a:t>
            </a: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>
              <a:buClr>
                <a:srgbClr val="000000"/>
              </a:buClr>
            </a:pP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AutoMobile. (2016). [www] 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http://st.automobilemag.com/uploads/sites/10/2015/11/2009-cadillac-escalade-esv-2wd-suv-side-view.png</a:t>
            </a: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[14.06.2016)</a:t>
            </a:r>
          </a:p>
          <a:p>
            <a:r>
              <a:rPr lang="et-E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Maanteeamet. (2016) Jalgratturite harjutustestid. [www] </a:t>
            </a:r>
            <a:r>
              <a:rPr lang="et-EE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http://tk.mnt.ee/?id=40&amp;cat=5</a:t>
            </a:r>
            <a:endParaRPr lang="et-E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>
              <a:buClr>
                <a:srgbClr val="000000"/>
              </a:buClr>
            </a:pPr>
            <a:r>
              <a:rPr lang="et-EE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Liiklustestid. (2016). Eesõigusmärgid. </a:t>
            </a: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[www] 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http://www.liiklustestid.ee/liiklusmargid/eesoigusmargid/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(14.06.2016)</a:t>
            </a:r>
          </a:p>
          <a:p>
            <a:pPr marL="360">
              <a:buClr>
                <a:srgbClr val="000000"/>
              </a:buClr>
            </a:pP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Liiklustestid. (2016). Lisateatetahvlid. [www] 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http://www.liiklustestid.ee/liiklusmargid/lisateatetahvlid/</a:t>
            </a:r>
            <a:endParaRPr lang="et-EE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>
              <a:buClr>
                <a:srgbClr val="000000"/>
              </a:buClr>
            </a:pP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(14.06.2016)</a:t>
            </a:r>
          </a:p>
          <a:p>
            <a:pPr marL="360">
              <a:buClr>
                <a:srgbClr val="000000"/>
              </a:buClr>
            </a:pP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Mini. (2016). [www] 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http://www.mini-me.com/_common/_shared_files/product_presentation/mini_f56/cooper/intro/car_back_right.png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(14.06.2016)</a:t>
            </a:r>
          </a:p>
          <a:p>
            <a:pPr marL="360">
              <a:buClr>
                <a:srgbClr val="000000"/>
              </a:buClr>
            </a:pP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NAGWorld. (2016). [www] 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http://nagworld.ca/wp-content/uploads/freight-truck-transparent.png</a:t>
            </a:r>
            <a:endParaRPr lang="et-EE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>
              <a:buClr>
                <a:srgbClr val="000000"/>
              </a:buClr>
            </a:pP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(14.06.2016)</a:t>
            </a:r>
          </a:p>
          <a:p>
            <a:pPr marL="360">
              <a:buClr>
                <a:srgbClr val="000000"/>
              </a:buClr>
            </a:pP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PhoneixGlass. (2016). [www] 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http://www.phoenixglass.biz/index_htm_files/222469.png</a:t>
            </a:r>
            <a:endParaRPr lang="et-EE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>
              <a:buClr>
                <a:srgbClr val="000000"/>
              </a:buClr>
            </a:pP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(14.06.2016)</a:t>
            </a:r>
          </a:p>
          <a:p>
            <a:pPr marL="360">
              <a:buClr>
                <a:srgbClr val="000000"/>
              </a:buClr>
            </a:pP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Pixabay. (2016). [www] 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https://pixabay.com/static/uploads/photo/2015/09/12/21/31/car-937414_960_720.png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(14.06.2016)</a:t>
            </a:r>
          </a:p>
          <a:p>
            <a:pPr marL="360">
              <a:buClr>
                <a:srgbClr val="000000"/>
              </a:buClr>
            </a:pP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PNG All. (2016). [www] 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http://www.pngall.com/wp-content/uploads/2016/06/Traffic-Light-PNG-Image.png</a:t>
            </a: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(14.06.2016) </a:t>
            </a:r>
          </a:p>
          <a:p>
            <a:pPr marL="360">
              <a:buClr>
                <a:srgbClr val="000000"/>
              </a:buClr>
            </a:pP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SportsArt. (2016). [www] 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http://gosportsart.com/img/cyclist.png</a:t>
            </a: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(14.06.2016)</a:t>
            </a:r>
          </a:p>
          <a:p>
            <a:pPr marL="360">
              <a:buClr>
                <a:srgbClr val="000000"/>
              </a:buClr>
            </a:pPr>
            <a:r>
              <a:rPr lang="et-EE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Wikimedia. (2016). [www] 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https://upload.wikimedia.org/wikipedia/commons/thumb/5/5f/Red_X.svg/768px-Red_X.svg.png</a:t>
            </a:r>
            <a:r>
              <a:rPr lang="et-EE" sz="120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(14.06.2016)</a:t>
            </a:r>
          </a:p>
          <a:p>
            <a:pPr marL="360">
              <a:buClr>
                <a:srgbClr val="000000"/>
              </a:buClr>
            </a:pP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Blogspot. (2016). [www] 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http://3.bp.blogspot.com/-9m4IdZPVrws/T5rp0taKqJI/AAAAAAAABFg/O4MVX5Azk7Q/s1600/lamborghini.png</a:t>
            </a:r>
            <a:r>
              <a:rPr lang="et-EE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(14.06.2016)</a:t>
            </a:r>
            <a:endParaRPr lang="et-EE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>
              <a:buClr>
                <a:srgbClr val="000000"/>
              </a:buClr>
            </a:pPr>
            <a:r>
              <a:rPr lang="et-EE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BMC. (2016). </a:t>
            </a: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[www] </a:t>
            </a:r>
            <a:r>
              <a:rPr lang="et-EE" sz="12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http://www.bmc-switzerland.com/fileadmin/_processed_/csm_Bike_Zoom_Headerimage_3800_1441_MY15_TR02_DuraAce_back_af213ab306.png</a:t>
            </a:r>
            <a:endParaRPr lang="et-EE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t-EE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(14.06.2016)</a:t>
            </a:r>
            <a:endParaRPr lang="et-E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t-E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t-E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t-E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t-E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997560" y="395688"/>
            <a:ext cx="736524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t-EE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 panose="02050604050505020204" pitchFamily="18" charset="0"/>
              </a:rPr>
              <a:t>Kasutatud materjalid</a:t>
            </a:r>
            <a:endParaRPr lang="et-E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annab teed?(2)</a:t>
            </a:r>
            <a:endParaRPr lang="et-EE" dirty="0"/>
          </a:p>
        </p:txBody>
      </p:sp>
      <p:pic>
        <p:nvPicPr>
          <p:cNvPr id="4099" name="Picture 3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0924">
            <a:off x="4283969" y="4132143"/>
            <a:ext cx="1107534" cy="2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646">
            <a:off x="2226735" y="2661106"/>
            <a:ext cx="939699" cy="1008457"/>
          </a:xfrm>
          <a:prstGeom prst="rect">
            <a:avLst/>
          </a:prstGeom>
        </p:spPr>
      </p:pic>
      <p:pic>
        <p:nvPicPr>
          <p:cNvPr id="11" name="Pilt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3766">
            <a:off x="2810423" y="4393727"/>
            <a:ext cx="2132884" cy="1093215"/>
          </a:xfrm>
          <a:prstGeom prst="rect">
            <a:avLst/>
          </a:prstGeom>
        </p:spPr>
      </p:pic>
      <p:pic>
        <p:nvPicPr>
          <p:cNvPr id="4100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105">
            <a:off x="3314080" y="3774084"/>
            <a:ext cx="1275256" cy="28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23728" y="22768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a)Jalgratas</a:t>
            </a:r>
            <a:endParaRPr lang="et-EE" dirty="0"/>
          </a:p>
        </p:txBody>
      </p:sp>
      <p:sp>
        <p:nvSpPr>
          <p:cNvPr id="15" name="TextBox 14"/>
          <p:cNvSpPr txBox="1"/>
          <p:nvPr/>
        </p:nvSpPr>
        <p:spPr>
          <a:xfrm>
            <a:off x="4211960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b)Punane</a:t>
            </a:r>
            <a:r>
              <a:rPr lang="et-EE" dirty="0"/>
              <a:t> auto</a:t>
            </a:r>
          </a:p>
        </p:txBody>
      </p:sp>
    </p:spTree>
    <p:extLst>
      <p:ext uri="{BB962C8B-B14F-4D97-AF65-F5344CB8AC3E}">
        <p14:creationId xmlns:p14="http://schemas.microsoft.com/office/powerpoint/2010/main" val="21041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annab teed?(2)</a:t>
            </a:r>
            <a:endParaRPr lang="et-EE" dirty="0"/>
          </a:p>
        </p:txBody>
      </p:sp>
      <p:pic>
        <p:nvPicPr>
          <p:cNvPr id="4099" name="Picture 3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0924">
            <a:off x="4283969" y="4132143"/>
            <a:ext cx="1107534" cy="2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l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3766">
            <a:off x="2810423" y="4393727"/>
            <a:ext cx="2132884" cy="1093215"/>
          </a:xfrm>
          <a:prstGeom prst="rect">
            <a:avLst/>
          </a:prstGeom>
        </p:spPr>
      </p:pic>
      <p:pic>
        <p:nvPicPr>
          <p:cNvPr id="4100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105">
            <a:off x="3314080" y="3774084"/>
            <a:ext cx="1275256" cy="28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2514" y="132186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b)Punane</a:t>
            </a:r>
            <a:r>
              <a:rPr lang="et-EE" dirty="0"/>
              <a:t> auto</a:t>
            </a:r>
          </a:p>
        </p:txBody>
      </p:sp>
      <p:pic>
        <p:nvPicPr>
          <p:cNvPr id="5123" name="Picture 3" descr="C:\Users\User\AppData\Local\Microsoft\Windows\Temporary Internet Files\Content.IE5\1MW8PIUD\wm-back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" y="4898948"/>
            <a:ext cx="508008" cy="5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516" y="4402142"/>
            <a:ext cx="89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Tagasi</a:t>
            </a:r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646">
            <a:off x="2226735" y="2661106"/>
            <a:ext cx="939699" cy="1008457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30" y="1402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9342 -0.00208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1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annab teed?(2)</a:t>
            </a:r>
            <a:endParaRPr lang="et-EE" dirty="0"/>
          </a:p>
        </p:txBody>
      </p:sp>
      <p:pic>
        <p:nvPicPr>
          <p:cNvPr id="4099" name="Picture 3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0924">
            <a:off x="4283969" y="4132143"/>
            <a:ext cx="1107534" cy="2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105">
            <a:off x="3314080" y="3774084"/>
            <a:ext cx="1275256" cy="28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268760"/>
            <a:ext cx="200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a)Jalgratas</a:t>
            </a:r>
            <a:endParaRPr lang="et-EE" dirty="0"/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646">
            <a:off x="2226735" y="2661106"/>
            <a:ext cx="939699" cy="1008457"/>
          </a:xfrm>
          <a:prstGeom prst="rect">
            <a:avLst/>
          </a:prstGeom>
        </p:spPr>
      </p:pic>
      <p:pic>
        <p:nvPicPr>
          <p:cNvPr id="11" name="Pil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3766">
            <a:off x="2810235" y="4445543"/>
            <a:ext cx="2129381" cy="10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3 -0.04514 L 0.67535 -0.7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53" y="-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85868 0.32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34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8" y="312480"/>
            <a:ext cx="9836658" cy="6552728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t-EE" sz="4400" kern="1200" dirty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Kes ületab ristmiku esimesena?(3)</a:t>
            </a:r>
            <a:endParaRPr lang="et-EE" dirty="0"/>
          </a:p>
        </p:txBody>
      </p:sp>
      <p:pic>
        <p:nvPicPr>
          <p:cNvPr id="4" name="Pilt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005">
            <a:off x="4557461" y="2257861"/>
            <a:ext cx="1733720" cy="1017477"/>
          </a:xfrm>
          <a:prstGeom prst="rect">
            <a:avLst/>
          </a:prstGeom>
          <a:scene3d>
            <a:camera prst="orthographicFront">
              <a:rot lat="242100" lon="21251631" rev="21274553"/>
            </a:camera>
            <a:lightRig rig="threePt" dir="t"/>
          </a:scene3d>
        </p:spPr>
      </p:pic>
      <p:pic>
        <p:nvPicPr>
          <p:cNvPr id="7" name="Pilt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9202">
            <a:off x="2425133" y="2862894"/>
            <a:ext cx="751277" cy="806249"/>
          </a:xfrm>
          <a:prstGeom prst="rect">
            <a:avLst/>
          </a:prstGeom>
        </p:spPr>
      </p:pic>
      <p:pic>
        <p:nvPicPr>
          <p:cNvPr id="8" name="Pilt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6182">
            <a:off x="2813886" y="4296641"/>
            <a:ext cx="2192799" cy="1123925"/>
          </a:xfrm>
          <a:prstGeom prst="rect">
            <a:avLst/>
          </a:prstGeom>
        </p:spPr>
      </p:pic>
      <p:pic>
        <p:nvPicPr>
          <p:cNvPr id="1026" name="Picture 2" descr="C:\Users\User\AppData\Local\Microsoft\Windows\Temporary Internet Files\Content.IE5\2KILN5H2\2011_Arrow_black_curving_axe_67°_attraction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582">
            <a:off x="4549235" y="3221544"/>
            <a:ext cx="857947" cy="857947"/>
          </a:xfrm>
          <a:prstGeom prst="rect">
            <a:avLst/>
          </a:prstGeom>
          <a:noFill/>
          <a:scene3d>
            <a:camera prst="orthographicFront">
              <a:rot lat="20999925" lon="10799999" rev="1769999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4704">
            <a:off x="4513137" y="4201769"/>
            <a:ext cx="723358" cy="28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1MW8PIUD\800px-Arrow_east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371">
            <a:off x="3143264" y="3703487"/>
            <a:ext cx="855882" cy="2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3768" y="2420888"/>
            <a:ext cx="142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a)Jalgratas</a:t>
            </a:r>
            <a:endParaRPr lang="et-EE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2236222"/>
            <a:ext cx="152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b)Oranz</a:t>
            </a:r>
            <a:r>
              <a:rPr lang="et-EE" dirty="0"/>
              <a:t> auto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3868" y="5366712"/>
            <a:ext cx="1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c)Punane</a:t>
            </a:r>
            <a:r>
              <a:rPr lang="et-EE" dirty="0"/>
              <a:t> auto</a:t>
            </a:r>
          </a:p>
        </p:txBody>
      </p:sp>
    </p:spTree>
    <p:extLst>
      <p:ext uri="{BB962C8B-B14F-4D97-AF65-F5344CB8AC3E}">
        <p14:creationId xmlns:p14="http://schemas.microsoft.com/office/powerpoint/2010/main" val="1696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180370</TotalTime>
  <Words>707</Words>
  <Application>Microsoft Office PowerPoint</Application>
  <PresentationFormat>On-screen Show (4:3)</PresentationFormat>
  <Paragraphs>164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Bookman Old Style</vt:lpstr>
      <vt:lpstr>Calibri</vt:lpstr>
      <vt:lpstr>Noto Sans CJK SC Regular</vt:lpstr>
      <vt:lpstr>Times New Roman</vt:lpstr>
      <vt:lpstr>Tarkvarakomplekti Office kujundus</vt:lpstr>
      <vt:lpstr>PowerPoint Presentation</vt:lpstr>
      <vt:lpstr>Kes ületab ristmiku esimesena?(1)</vt:lpstr>
      <vt:lpstr>Kes ületab ristmiku esimesena?(1)</vt:lpstr>
      <vt:lpstr>Kes ületab ristmiku esimesena?(1)</vt:lpstr>
      <vt:lpstr>Kes ületab ristmiku esimesena?(1)</vt:lpstr>
      <vt:lpstr>Kes annab teed?(2)</vt:lpstr>
      <vt:lpstr>Kes annab teed?(2)</vt:lpstr>
      <vt:lpstr>Kes annab teed?(2)</vt:lpstr>
      <vt:lpstr>Kes ületab ristmiku esimesena?(3)</vt:lpstr>
      <vt:lpstr>Kes ületab ristmiku esimesena?(3)</vt:lpstr>
      <vt:lpstr>Kes ületab ristmiku esimesena?(3)</vt:lpstr>
      <vt:lpstr>Kes ületab ristmiku esimesena?(3)</vt:lpstr>
      <vt:lpstr>Kas jalgratturid võivad samal ajal ristmikku ületada?(4)</vt:lpstr>
      <vt:lpstr>Kas jalgratturid võivad samal ajal ristmikku ületada?(4)</vt:lpstr>
      <vt:lpstr>Kas jalgratturid võivad samal ajal ristmikku ületada?(4)</vt:lpstr>
      <vt:lpstr>PowerPoint Presentation</vt:lpstr>
      <vt:lpstr>PowerPoint Presentation</vt:lpstr>
      <vt:lpstr>PowerPoint Presentation</vt:lpstr>
      <vt:lpstr>Kes ületab ristmiku esimesena?(6)</vt:lpstr>
      <vt:lpstr>Kes ületab ristmiku esimesena?(6)</vt:lpstr>
      <vt:lpstr>Kes ületab ristmiku esimesena?(6)</vt:lpstr>
      <vt:lpstr>Kes ületab ristmiku esimesena?(6)</vt:lpstr>
      <vt:lpstr>Kumb peab andma teed?(7)</vt:lpstr>
      <vt:lpstr>Kumb peab andma teed?(7)</vt:lpstr>
      <vt:lpstr>Kumb peab andma teed?(7)</vt:lpstr>
      <vt:lpstr>Kes ületab ristmiku viimasena?(8)</vt:lpstr>
      <vt:lpstr>Kes ületab ristmiku viimasena?(8)</vt:lpstr>
      <vt:lpstr>Kes ületab ristmiku viimasena?(8)</vt:lpstr>
      <vt:lpstr>Kes ületab ristmiku viimasena?(8)</vt:lpstr>
      <vt:lpstr>Kes ületab ristmiku esimesena?(9)</vt:lpstr>
      <vt:lpstr>Kes ületab ristmiku esimesena?(9)</vt:lpstr>
      <vt:lpstr>Kes ületab ristmiku esimesena?(9)</vt:lpstr>
      <vt:lpstr>Kes ületab ristmiku esimesena?(9)</vt:lpstr>
      <vt:lpstr>Kes peab andma teed?(10)</vt:lpstr>
      <vt:lpstr>Kes peab andma teed?(10)</vt:lpstr>
      <vt:lpstr>Kes peab andma teed?(10)</vt:lpstr>
      <vt:lpstr>Kes ületab ristmiku esimesena?(11)</vt:lpstr>
      <vt:lpstr>Kes ületab ristmiku esimesena?(11)</vt:lpstr>
      <vt:lpstr>Kes ületab ristmiku esimesena?(11)</vt:lpstr>
      <vt:lpstr>Kes annab teed?(12)</vt:lpstr>
      <vt:lpstr>Kes annab teed?(12)</vt:lpstr>
      <vt:lpstr>Kes annab teed?(12)</vt:lpstr>
      <vt:lpstr>Kes annab teed?(13)</vt:lpstr>
      <vt:lpstr>Kes annab teed?(13)</vt:lpstr>
      <vt:lpstr>Kes annab teed?(13)</vt:lpstr>
      <vt:lpstr>Kes ületab ristmiku esimesena?(14)</vt:lpstr>
      <vt:lpstr>Kes ületab ristmiku esimesena?(14)</vt:lpstr>
      <vt:lpstr>Kes ületab ristmiku esimesena?(14)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User</dc:creator>
  <cp:lastModifiedBy>KRISTA</cp:lastModifiedBy>
  <cp:revision>118</cp:revision>
  <dcterms:created xsi:type="dcterms:W3CDTF">2016-05-20T06:14:10Z</dcterms:created>
  <dcterms:modified xsi:type="dcterms:W3CDTF">2017-02-21T08:25:55Z</dcterms:modified>
</cp:coreProperties>
</file>