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7"/>
  </p:notesMasterIdLst>
  <p:handoutMasterIdLst>
    <p:handoutMasterId r:id="rId28"/>
  </p:handoutMasterIdLst>
  <p:sldIdLst>
    <p:sldId id="385" r:id="rId2"/>
    <p:sldId id="474" r:id="rId3"/>
    <p:sldId id="475" r:id="rId4"/>
    <p:sldId id="472" r:id="rId5"/>
    <p:sldId id="473" r:id="rId6"/>
    <p:sldId id="476" r:id="rId7"/>
    <p:sldId id="477" r:id="rId8"/>
    <p:sldId id="478" r:id="rId9"/>
    <p:sldId id="479" r:id="rId10"/>
    <p:sldId id="396" r:id="rId11"/>
    <p:sldId id="397" r:id="rId12"/>
    <p:sldId id="480" r:id="rId13"/>
    <p:sldId id="481" r:id="rId14"/>
    <p:sldId id="408" r:id="rId15"/>
    <p:sldId id="409" r:id="rId16"/>
    <p:sldId id="468" r:id="rId17"/>
    <p:sldId id="469" r:id="rId18"/>
    <p:sldId id="482" r:id="rId19"/>
    <p:sldId id="483" r:id="rId20"/>
    <p:sldId id="470" r:id="rId21"/>
    <p:sldId id="471" r:id="rId22"/>
    <p:sldId id="444" r:id="rId23"/>
    <p:sldId id="446" r:id="rId24"/>
    <p:sldId id="455" r:id="rId25"/>
    <p:sldId id="456" r:id="rId26"/>
  </p:sldIdLst>
  <p:sldSz cx="8999538" cy="6840538"/>
  <p:notesSz cx="9926638" cy="6797675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99FF"/>
    <a:srgbClr val="00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21" autoAdjust="0"/>
  </p:normalViewPr>
  <p:slideViewPr>
    <p:cSldViewPr>
      <p:cViewPr varScale="1">
        <p:scale>
          <a:sx n="83" d="100"/>
          <a:sy n="83" d="100"/>
        </p:scale>
        <p:origin x="2382" y="96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5BEF3-9C0D-4B61-B6A9-72E8582BB8AF}" type="datetimeFigureOut">
              <a:rPr lang="et-EE" smtClean="0"/>
              <a:pPr/>
              <a:t>18.07.2018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5621697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34445-D705-4ED7-9237-0A95FA5B88D2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92789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D49BB-FBC0-4671-8F4C-B61C4EE6078F}" type="datetimeFigureOut">
              <a:rPr lang="et-EE" smtClean="0"/>
              <a:pPr/>
              <a:t>18.07.2018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09588"/>
            <a:ext cx="335438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992202" y="3228706"/>
            <a:ext cx="7942238" cy="30591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5621697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6460-37AF-4F27-B2E3-33C301BCF89B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909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35844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F76D84-8451-4C19-BC9D-67FF4945FF62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86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45060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C10647-9CD4-4384-A491-8AD98C7B44FB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64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/>
          </a:p>
        </p:txBody>
      </p:sp>
      <p:sp>
        <p:nvSpPr>
          <p:cNvPr id="52228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7AB4A6-90F0-4A5E-ACE9-9E124189BD5E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4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49156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8F7C88-21F3-4C20-BF3B-6C2E54BF372B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0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50180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8C9282-E11B-44E4-B1F8-63487DF900C1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08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900" indent="-2888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5230" indent="-2310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7322" indent="-2310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9414" indent="-2310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1506" indent="-2310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3598" indent="-2310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5690" indent="-2310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7782" indent="-2310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CCBEC7-BB2C-4AD2-86C5-75C518773B0F}" type="slidenum">
              <a:rPr lang="et-EE" altLang="et-EE" smtClean="0"/>
              <a:pPr eaLnBrk="1" hangingPunct="1">
                <a:spcBef>
                  <a:spcPct val="0"/>
                </a:spcBef>
              </a:pPr>
              <a:t>22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316904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/>
          </a:p>
        </p:txBody>
      </p:sp>
      <p:sp>
        <p:nvSpPr>
          <p:cNvPr id="40964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83265E-1CA9-4BA3-8EC9-E9ABB44E229C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86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41988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2A678B-2BD5-49AD-9225-4715324BF4E4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3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altLang="et-EE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4D80EA-E3CA-4A17-9240-F33A6C8424B7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7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Рекомендация: на время поездки следует снять все заколки и украшения для волос, расположенные между головой и подголовником, т.к. при столкновении они могут травмировать голову.</a:t>
            </a:r>
            <a:endParaRPr lang="et-EE" altLang="et-EE" dirty="0"/>
          </a:p>
        </p:txBody>
      </p:sp>
      <p:sp>
        <p:nvSpPr>
          <p:cNvPr id="37892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178870-ACAA-4E1F-AC4C-4A45313EFEC1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67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t-E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jõud_kg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(0.5 * </a:t>
            </a:r>
            <a:r>
              <a:rPr lang="et-E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kaal_kg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* (</a:t>
            </a:r>
            <a:r>
              <a:rPr lang="et-E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kiirus_kmh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3.6)^2 / (0.3))/9.8</a:t>
            </a:r>
          </a:p>
          <a:p>
            <a:pPr rtl="0"/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0.3 on seal vahemaa mis läbitakse (meetrites) ehk siis antud juhul liigub inimene 30cm avarii käigus.</a:t>
            </a:r>
          </a:p>
          <a:p>
            <a:endParaRPr lang="et-EE" altLang="et-EE" dirty="0"/>
          </a:p>
        </p:txBody>
      </p:sp>
      <p:sp>
        <p:nvSpPr>
          <p:cNvPr id="43012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5C1E42-CCFD-48F6-849E-1F922DF42223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47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44036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6D34EE-2020-4AAE-8BFB-72D351A0F284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73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38916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9D6EF9-9516-4B49-9D52-19D5AA23E383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90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Пользование РЕМНЕМ БЕЗОПАСНОСТИ</a:t>
            </a: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Ремень безопасности пересекает тело в двух местах. Его верхняя часть проходит по диагонали от плеча до таза, а нижняя – через таз и верхнюю часть бедер поперек тела. Эти области тела лучше всего противостоят ударам.</a:t>
            </a: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Садясь в автомобиль, расстегни верхнюю одежду (например, толстую куртку) и пристегни ремень так, чтобы между телом и ремнем не было толстой одежды.  </a:t>
            </a: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Подтяни ремень, проходящий через грудь. Провисший или пропущенный подмышкой ремень безопасности не удержит тебя на месте, ты выскользнешь из-под него и даже можешь выпасть из автомобиля. </a:t>
            </a: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Следи за тем, чтобы ремень безопасности пересекал ключицу, а не шею или не сползал с  плеча, и проходил по мышцам бедер, а не по животу. Пересекающий живот ремень безопасности сжимает внутренние органы и может вызвать дополнительные опасные для жизни травмы.</a:t>
            </a: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 в коем случае нельзя пропускать ремень безопасности под одним или обоими бедрами. </a:t>
            </a: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долгой поездкой сходи в туалет, поскольку при столкновении полный мочевой пузырь может лопнуть под давлением ремня.</a:t>
            </a: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9940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C59066-947C-439F-90E7-8F44563A38F6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56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6460-37AF-4F27-B2E3-33C301BCF89B}" type="slidenum">
              <a:rPr lang="et-EE" smtClean="0"/>
              <a:pPr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8294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/>
          </a:p>
        </p:txBody>
      </p:sp>
      <p:sp>
        <p:nvSpPr>
          <p:cNvPr id="51204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EF233F-0A39-4CEA-AEF0-C3563FF3CB69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4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0162" cy="1465262"/>
          </a:xfrm>
        </p:spPr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49375" y="3876675"/>
            <a:ext cx="630078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t-EE"/>
              <a:t>Klõpsake juhtslaidi alamtiitli laadi redigeerimiseks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2065A-43BF-4AB6-8887-89BC9E26672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7278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AF837-2008-4989-B00B-9DBDEA04717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1542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432425"/>
          </a:xfrm>
        </p:spPr>
        <p:txBody>
          <a:bodyPr vert="eaVert"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432425"/>
          </a:xfrm>
        </p:spPr>
        <p:txBody>
          <a:bodyPr vert="eaVert"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DAE9C-43A5-4163-ACAE-96CA8CB8F6F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7491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EF35E-C37A-42A4-B6DA-7E71ED2A46D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4838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80266-B28A-4581-9433-09031FA26A9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2544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485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DD40-B523-4141-9047-624D53DD18D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6540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C3B54-529E-4044-9A59-E3FE72E2D57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3960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63" y="274638"/>
            <a:ext cx="8101012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49263" y="1531938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49263" y="2170113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C8096-EB25-4E3F-97C1-F6EB3A6B3A5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8183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0CAF7-132A-4B0C-B025-796F7FDF3ED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3309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3DDBA-DB86-47B8-9C9F-39A5AD575C6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5871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63" y="273050"/>
            <a:ext cx="2962275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17900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49263" y="1431925"/>
            <a:ext cx="2962275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E4B0B-CE41-446E-8F2F-0C7AF96684D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0858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C2D2B-38C3-4BFD-916C-403EA87911E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7684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/>
              <a:t>Click to edit the outline text format</a:t>
            </a:r>
          </a:p>
          <a:p>
            <a:pPr lvl="1"/>
            <a:r>
              <a:rPr lang="en-GB" altLang="et-EE"/>
              <a:t>Second Outline Level</a:t>
            </a:r>
          </a:p>
          <a:p>
            <a:pPr lvl="2"/>
            <a:r>
              <a:rPr lang="en-GB" altLang="et-EE"/>
              <a:t>Third Outline Level</a:t>
            </a:r>
          </a:p>
          <a:p>
            <a:pPr lvl="3"/>
            <a:r>
              <a:rPr lang="en-GB" altLang="et-EE"/>
              <a:t>Fourth Outline Level</a:t>
            </a:r>
          </a:p>
          <a:p>
            <a:pPr lvl="4"/>
            <a:r>
              <a:rPr lang="en-GB" altLang="et-EE"/>
              <a:t>Fifth Outline Level</a:t>
            </a:r>
          </a:p>
          <a:p>
            <a:pPr lvl="4"/>
            <a:r>
              <a:rPr lang="en-GB" altLang="et-EE"/>
              <a:t>Sixth Outline Level</a:t>
            </a:r>
          </a:p>
          <a:p>
            <a:pPr lvl="4"/>
            <a:r>
              <a:rPr lang="en-GB" altLang="et-EE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142EAEA3-64C7-492E-831B-FA1EB5BCB698}" type="slidenum">
              <a:rPr lang="et-EE"/>
              <a:pPr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1302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2pPr>
      <a:lvl3pPr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3pPr>
      <a:lvl4pPr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4pPr>
      <a:lvl5pPr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5pPr>
      <a:lvl6pPr marL="25146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6pPr>
      <a:lvl7pPr marL="29718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7pPr>
      <a:lvl8pPr marL="3429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8pPr>
      <a:lvl9pPr marL="3886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8.xml"/><Relationship Id="rId3" Type="http://schemas.openxmlformats.org/officeDocument/2006/relationships/slide" Target="slide2.xml"/><Relationship Id="rId7" Type="http://schemas.openxmlformats.org/officeDocument/2006/relationships/slide" Target="slide4.xml"/><Relationship Id="rId12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6.xml"/><Relationship Id="rId5" Type="http://schemas.openxmlformats.org/officeDocument/2006/relationships/slide" Target="slide14.xml"/><Relationship Id="rId10" Type="http://schemas.openxmlformats.org/officeDocument/2006/relationships/slide" Target="slide22.xml"/><Relationship Id="rId4" Type="http://schemas.openxmlformats.org/officeDocument/2006/relationships/slide" Target="slide8.xml"/><Relationship Id="rId9" Type="http://schemas.openxmlformats.org/officeDocument/2006/relationships/slide" Target="slide16.xml"/><Relationship Id="rId14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ee/url?sa=i&amp;rct=j&amp;q=&amp;esrc=s&amp;source=images&amp;cd=&amp;cad=rja&amp;uact=8&amp;ved=0ahUKEwiE6NnfysTKAhVD1RQKHQV6CTUQjRwIBw&amp;url=http://www.lastekas.ee/index.php?go%3Djutt%26news_id%3D516&amp;psig=AFQjCNHd3F2pIZbohbYTDJh0l4pW7L4pMA&amp;ust=1453798166961309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ee/url?sa=i&amp;rct=j&amp;q=vasakp%C3%B6%C3%B6re+jalgratas&amp;source=images&amp;cd=&amp;cad=rja&amp;docid=O7qIgyl98ZZq0M&amp;tbnid=249B5nNcv2VXUM:&amp;ved=0CAUQjRw&amp;url=http://jalgratas.comyr.com/veebilehed-uued/076-kuidas_sooritada_vasakpooret.htm&amp;ei=AoyTUdyhK6Ti4QSk9ICQCQ&amp;bvm=bv.46471029,d.bGE&amp;psig=AFQjCNFaYvdx1jU1myrzgOyHYPdRGIWNVQ&amp;ust=1368710328252631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google.ee/url?sa=i&amp;rct=j&amp;q=ohutu%20vasakp%C3%B6%C3%B6re%20jalgratas&amp;source=images&amp;cd=&amp;cad=rja&amp;docid=4rw40u4zvxaKSM&amp;tbnid=6pLbP9VXpwpC8M:&amp;ved=0CAUQjRw&amp;url=http://lemill.net/lemill-server/content/exercises/arvestus-jalgratta-asukoht-teel&amp;ei=CYuTUfqBKomz4AS28YCgCw&amp;bvm=bv.46471029,d.bGE&amp;psig=AFQjCNF0yoLlrDUgtpaW8GUJIPuus_CXww&amp;ust=136871024814246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xtrat.liikenneturva.fi/heijastin/en/" TargetMode="Externa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ee/url?sa=i&amp;rct=j&amp;q=&amp;esrc=s&amp;source=images&amp;cd=&amp;ved=0ahUKEwiF0vTTz73KAhULvBQKHTtwDwQQjRwIBw&amp;url=https://www.osta.ee/kohe-olemas-guess-flooraline-kaekott-carryall-valge-71881432.html&amp;psig=AFQjCNE99N7VUowfbTFrIWfqqeFxwLP-Wg&amp;ust=1453553550351353" TargetMode="External"/><Relationship Id="rId13" Type="http://schemas.openxmlformats.org/officeDocument/2006/relationships/image" Target="../media/image1.png"/><Relationship Id="rId3" Type="http://schemas.openxmlformats.org/officeDocument/2006/relationships/hyperlink" Target="http://www.google.ee/url?sa=i&amp;rct=j&amp;q=&amp;esrc=s&amp;source=images&amp;cd=&amp;cad=rja&amp;uact=8&amp;ved=0ahUKEwjlzO3orL3KAhWIVhoKHadrBk4QjRwIBw&amp;url=http://www.minulemmikule.ee/artiklid/kaitumine/koerad-ja-ilutulestiku-kartus/&amp;psig=AFQjCNED87RW1Q-L2zB3KvM-1Y50NgCZ9A&amp;ust=1453549713998429" TargetMode="External"/><Relationship Id="rId7" Type="http://schemas.openxmlformats.org/officeDocument/2006/relationships/image" Target="../media/image5.jpeg"/><Relationship Id="rId12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ee/url?sa=i&amp;rct=j&amp;q=&amp;esrc=s&amp;source=images&amp;cd=&amp;cad=rja&amp;uact=8&amp;ved=0ahUKEwiMvJvNur3KAhUK1xQKHZWHArcQjRwIBw&amp;url=http://www.saaremaavesi.ee/tooted.html&amp;psig=AFQjCNFqDOb9trjDx2GWvS9ZgBndYVCGMg&amp;ust=1453553404240591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openxmlformats.org/officeDocument/2006/relationships/hyperlink" Target="http://www.google.ee/url?sa=i&amp;rct=j&amp;q=&amp;esrc=s&amp;source=images&amp;cd=&amp;cad=rja&amp;uact=8&amp;ved=0ahUKEwjO7OTFisfKAhVCwxoKHVIpB5MQjRwIBw&amp;url=http://www.byroomaailm.ee/pood/kontoritarbed/koolikotid/ranitsad/ranitsa-komplekt-sbs-light-t-rex-ranits-ta-idetus-suur-pinal-va-ike-pinal-jalatsikott-rahakott-129098ha&amp;psig=AFQjCNFVe5zuY9dsUyQHecYGVr3DxsDVQQ&amp;ust=1453815747891211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e/url?sa=i&amp;rct=j&amp;q=&amp;esrc=s&amp;source=images&amp;cd=&amp;cad=rja&amp;uact=8&amp;ved=0ahUKEwjykoamnsfKAhUGiRoKHUZ5CJ0QjRwIBw&amp;url=https://www.pinterest.com/pin/449867450250560471/&amp;psig=AFQjCNHotTdSD1M7n5HOkS9sm0vCUOlCkQ&amp;ust=145388925367615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317802"/>
              </p:ext>
            </p:extLst>
          </p:nvPr>
        </p:nvGraphicFramePr>
        <p:xfrm>
          <a:off x="395313" y="1091981"/>
          <a:ext cx="8208914" cy="49589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5169">
                <a:tc>
                  <a:txBody>
                    <a:bodyPr/>
                    <a:lstStyle/>
                    <a:p>
                      <a:pPr algn="ctr" rtl="0"/>
                      <a:r>
                        <a:rPr lang="ru" sz="2800" b="1" i="0" u="none" dirty="0">
                          <a:solidFill>
                            <a:srgbClr val="0070C0"/>
                          </a:solidFill>
                        </a:rPr>
                        <a:t>Автомобиль</a:t>
                      </a:r>
                      <a:endParaRPr lang="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2600" b="1" i="0" u="none" dirty="0">
                          <a:solidFill>
                            <a:srgbClr val="0070C0"/>
                          </a:solidFill>
                        </a:rPr>
                        <a:t>Велосипед</a:t>
                      </a:r>
                      <a:endParaRPr lang="ru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2800" b="1" i="0" u="none" dirty="0">
                          <a:solidFill>
                            <a:srgbClr val="0070C0"/>
                          </a:solidFill>
                        </a:rPr>
                        <a:t>Правила дорожного движения для велосипедов</a:t>
                      </a:r>
                      <a:endParaRPr lang="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2600" b="1" i="0" u="none" dirty="0">
                          <a:solidFill>
                            <a:srgbClr val="0070C0"/>
                          </a:solidFill>
                        </a:rPr>
                        <a:t>Разное</a:t>
                      </a:r>
                      <a:endParaRPr lang="ru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368"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3" action="ppaction://hlinksldjump"/>
                        </a:rPr>
                        <a:t>5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4" action="ppaction://hlinksldjump"/>
                        </a:rPr>
                        <a:t>5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5" action="ppaction://hlinksldjump"/>
                        </a:rPr>
                        <a:t>5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6" action="ppaction://hlinksldjump"/>
                        </a:rPr>
                        <a:t>5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368"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7" action="ppaction://hlinksldjump"/>
                        </a:rPr>
                        <a:t>10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8" action="ppaction://hlinksldjump"/>
                        </a:rPr>
                        <a:t>10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9" action="ppaction://hlinksldjump"/>
                        </a:rPr>
                        <a:t>10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10" action="ppaction://hlinksldjump"/>
                        </a:rPr>
                        <a:t>10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368"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11" action="ppaction://hlinksldjump"/>
                        </a:rPr>
                        <a:t>15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12" action="ppaction://hlinksldjump"/>
                        </a:rPr>
                        <a:t>15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13" action="ppaction://hlinksldjump"/>
                        </a:rPr>
                        <a:t>15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14" action="ppaction://hlinksldjump"/>
                        </a:rPr>
                        <a:t>15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51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06604" y="1260029"/>
            <a:ext cx="8352928" cy="352839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2pPr>
            <a:lvl3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3pPr>
            <a:lvl4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4pPr>
            <a:lvl5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5pPr>
            <a:lvl6pPr marL="25146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6pPr>
            <a:lvl7pPr marL="29718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7pPr>
            <a:lvl8pPr marL="34290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8pPr>
            <a:lvl9pPr marL="38862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4400" kern="0" dirty="0">
                <a:solidFill>
                  <a:srgbClr val="0033CC"/>
                </a:solidFill>
                <a:latin typeface="+mn-lt"/>
              </a:rPr>
              <a:t>Что входит в список</a:t>
            </a:r>
          </a:p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4400" kern="0" dirty="0">
                <a:solidFill>
                  <a:srgbClr val="0033CC"/>
                </a:solidFill>
                <a:latin typeface="+mn-lt"/>
              </a:rPr>
              <a:t>обязательного снаряжения</a:t>
            </a:r>
          </a:p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4400" kern="0" dirty="0">
                <a:solidFill>
                  <a:srgbClr val="0033CC"/>
                </a:solidFill>
                <a:latin typeface="+mn-lt"/>
              </a:rPr>
              <a:t> велосипедиста и велосипеда?</a:t>
            </a:r>
          </a:p>
        </p:txBody>
      </p:sp>
    </p:spTree>
    <p:extLst>
      <p:ext uri="{BB962C8B-B14F-4D97-AF65-F5344CB8AC3E}">
        <p14:creationId xmlns:p14="http://schemas.microsoft.com/office/powerpoint/2010/main" val="274792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66" y="460978"/>
            <a:ext cx="2699861" cy="1159091"/>
          </a:xfrm>
          <a:extLst/>
        </p:spPr>
        <p:txBody>
          <a:bodyPr/>
          <a:lstStyle/>
          <a:p>
            <a:pPr marL="479689" algn="ctr" eaLnBrk="1" fontAlgn="auto" hangingPunct="1">
              <a:spcAft>
                <a:spcPts val="0"/>
              </a:spcAft>
              <a:defRPr/>
            </a:pPr>
            <a:br>
              <a:rPr lang="et-EE" sz="4000" dirty="0">
                <a:solidFill>
                  <a:schemeClr val="tx1"/>
                </a:solidFill>
                <a:latin typeface="+mn-lt"/>
              </a:rPr>
            </a:br>
            <a:br>
              <a:rPr lang="et-EE" sz="4000" dirty="0">
                <a:solidFill>
                  <a:schemeClr val="tx1"/>
                </a:solidFill>
                <a:latin typeface="+mn-lt"/>
              </a:rPr>
            </a:br>
            <a:br>
              <a:rPr lang="et-EE" sz="4000" dirty="0">
                <a:solidFill>
                  <a:schemeClr val="tx1"/>
                </a:solidFill>
                <a:latin typeface="+mn-lt"/>
              </a:rPr>
            </a:br>
            <a:br>
              <a:rPr lang="et-EE" sz="4000" dirty="0">
                <a:solidFill>
                  <a:schemeClr val="tx1"/>
                </a:solidFill>
                <a:latin typeface="+mn-lt"/>
              </a:rPr>
            </a:br>
            <a:endParaRPr lang="et-EE" sz="4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5364" name="Picture 3" descr="C:\Users\Kasutaja\AppData\Local\Microsoft\Windows\Temporary Internet Files\Content.IE5\HZ6QG8FC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12" y="5856896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731" y="1780494"/>
            <a:ext cx="4200014" cy="2307383"/>
          </a:xfrm>
          <a:prstGeom prst="rect">
            <a:avLst/>
          </a:prstGeom>
          <a:noFill/>
        </p:spPr>
        <p:txBody>
          <a:bodyPr wrap="square" lIns="90507" tIns="45254" rIns="90507" bIns="45254">
            <a:spAutoFit/>
          </a:bodyPr>
          <a:lstStyle/>
          <a:p>
            <a:pPr>
              <a:defRPr/>
            </a:pPr>
            <a:r>
              <a:rPr lang="ru" sz="2400" dirty="0"/>
              <a:t>Велосипедный шлем (обязателен до 16 лет)</a:t>
            </a:r>
            <a:br>
              <a:rPr lang="ru" sz="2400" dirty="0"/>
            </a:br>
            <a:endParaRPr lang="ru" sz="2400" dirty="0"/>
          </a:p>
          <a:p>
            <a:pPr>
              <a:defRPr/>
            </a:pPr>
            <a:r>
              <a:rPr lang="ru" sz="2400" dirty="0"/>
              <a:t>Жилет-отражатель; перчатки </a:t>
            </a:r>
          </a:p>
          <a:p>
            <a:pPr>
              <a:defRPr/>
            </a:pPr>
            <a:r>
              <a:rPr lang="ru" sz="2400" dirty="0"/>
              <a:t>с отражателями; средства защиты.</a:t>
            </a:r>
            <a:endParaRPr lang="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282" y="4140349"/>
            <a:ext cx="4176463" cy="1076277"/>
          </a:xfrm>
          <a:prstGeom prst="rect">
            <a:avLst/>
          </a:prstGeom>
          <a:noFill/>
        </p:spPr>
        <p:txBody>
          <a:bodyPr wrap="square" lIns="90507" tIns="45254" rIns="90507" bIns="45254">
            <a:spAutoFit/>
          </a:bodyPr>
          <a:lstStyle/>
          <a:p>
            <a:pPr algn="ctr">
              <a:defRPr/>
            </a:pPr>
            <a:r>
              <a:rPr lang="ru" sz="3200" dirty="0">
                <a:solidFill>
                  <a:srgbClr val="C00000"/>
                </a:solidFill>
              </a:rPr>
              <a:t>В каком магазине нельзя покупать шлем?</a:t>
            </a:r>
            <a:endParaRPr lang="ru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281" y="251917"/>
            <a:ext cx="4176464" cy="1199387"/>
          </a:xfrm>
          <a:prstGeom prst="rect">
            <a:avLst/>
          </a:prstGeom>
          <a:noFill/>
        </p:spPr>
        <p:txBody>
          <a:bodyPr wrap="square" lIns="90507" tIns="45254" rIns="90507" bIns="45254">
            <a:spAutoFit/>
          </a:bodyPr>
          <a:lstStyle/>
          <a:p>
            <a:pPr algn="ctr">
              <a:defRPr/>
            </a:pPr>
            <a:r>
              <a:rPr lang="ru" sz="2400" dirty="0">
                <a:solidFill>
                  <a:srgbClr val="C00000"/>
                </a:solidFill>
              </a:rPr>
              <a:t>Что входит в список </a:t>
            </a:r>
            <a:r>
              <a:rPr lang="ru-RU" sz="2400" dirty="0">
                <a:solidFill>
                  <a:srgbClr val="C00000"/>
                </a:solidFill>
              </a:rPr>
              <a:t>рекомендуем</a:t>
            </a:r>
            <a:r>
              <a:rPr lang="ru" sz="2400" dirty="0">
                <a:solidFill>
                  <a:srgbClr val="C00000"/>
                </a:solidFill>
              </a:rPr>
              <a:t>ого снаряжения велосипедиста и велосипеда?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697" y="5373199"/>
            <a:ext cx="7475979" cy="1507164"/>
          </a:xfrm>
          <a:prstGeom prst="rect">
            <a:avLst/>
          </a:prstGeom>
          <a:noFill/>
        </p:spPr>
        <p:txBody>
          <a:bodyPr wrap="square" lIns="90507" tIns="45254" rIns="90507" bIns="45254">
            <a:spAutoFit/>
          </a:bodyPr>
          <a:lstStyle/>
          <a:p>
            <a:pPr>
              <a:defRPr/>
            </a:pPr>
            <a:r>
              <a:rPr lang="ru" sz="2800" dirty="0"/>
              <a:t>В секонд-хэнде!</a:t>
            </a:r>
          </a:p>
          <a:p>
            <a:pPr>
              <a:defRPr/>
            </a:pPr>
            <a:r>
              <a:rPr lang="ru-RU" dirty="0"/>
              <a:t>Не покупайте подержанный шлем, ты ведь не знаешь, не был ли он поврежден  в аварии (микротрещины). Береги шлем от падений!</a:t>
            </a:r>
          </a:p>
          <a:p>
            <a:pPr>
              <a:defRPr/>
            </a:pPr>
            <a:endParaRPr lang="ru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45" y="-13625"/>
            <a:ext cx="4473493" cy="589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25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37" y="1044005"/>
            <a:ext cx="7643424" cy="3672409"/>
          </a:xfrm>
          <a:ln>
            <a:miter lim="800000"/>
            <a:headEnd/>
            <a:tailEnd/>
          </a:ln>
          <a:extLst/>
        </p:spPr>
        <p:txBody>
          <a:bodyPr anchor="t" anchorCtr="0">
            <a:no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33CC"/>
                </a:solidFill>
                <a:latin typeface="+mn-lt"/>
              </a:rPr>
              <a:t>Как правильно надеть</a:t>
            </a:r>
            <a:br>
              <a:rPr lang="ru-RU" sz="4400" dirty="0">
                <a:solidFill>
                  <a:srgbClr val="0033CC"/>
                </a:solidFill>
                <a:latin typeface="+mn-lt"/>
              </a:rPr>
            </a:br>
            <a:r>
              <a:rPr lang="ru-RU" sz="4400" dirty="0">
                <a:solidFill>
                  <a:srgbClr val="0033CC"/>
                </a:solidFill>
                <a:latin typeface="+mn-lt"/>
              </a:rPr>
              <a:t>велосипедный шлем?</a:t>
            </a:r>
            <a:br>
              <a:rPr lang="ru-RU" sz="4400" dirty="0">
                <a:solidFill>
                  <a:srgbClr val="0033CC"/>
                </a:solidFill>
                <a:latin typeface="+mn-lt"/>
              </a:rPr>
            </a:br>
            <a:r>
              <a:rPr lang="ru-RU" sz="4400" dirty="0">
                <a:solidFill>
                  <a:srgbClr val="0033CC"/>
                </a:solidFill>
                <a:latin typeface="+mn-lt"/>
              </a:rPr>
              <a:t> </a:t>
            </a:r>
            <a:br>
              <a:rPr lang="ru-RU" sz="4400" dirty="0">
                <a:solidFill>
                  <a:srgbClr val="0033CC"/>
                </a:solidFill>
                <a:latin typeface="+mn-lt"/>
              </a:rPr>
            </a:br>
            <a:r>
              <a:rPr lang="ru-RU" sz="3600" dirty="0">
                <a:solidFill>
                  <a:srgbClr val="0033CC"/>
                </a:solidFill>
                <a:latin typeface="+mn-lt"/>
              </a:rPr>
              <a:t>Назови не менее 3 важных правил </a:t>
            </a:r>
            <a:br>
              <a:rPr lang="ru-RU" sz="3600" dirty="0">
                <a:solidFill>
                  <a:srgbClr val="0033CC"/>
                </a:solidFill>
                <a:latin typeface="+mn-lt"/>
              </a:rPr>
            </a:br>
            <a:r>
              <a:rPr lang="ru-RU" sz="3600" dirty="0">
                <a:solidFill>
                  <a:srgbClr val="0033CC"/>
                </a:solidFill>
                <a:latin typeface="+mn-lt"/>
              </a:rPr>
              <a:t>для этого действия.</a:t>
            </a:r>
            <a:br>
              <a:rPr lang="ru-RU" sz="3600" dirty="0">
                <a:solidFill>
                  <a:srgbClr val="0033CC"/>
                </a:solidFill>
                <a:latin typeface="+mn-lt"/>
              </a:rPr>
            </a:br>
            <a:r>
              <a:rPr lang="et-EE" sz="4400" dirty="0">
                <a:solidFill>
                  <a:srgbClr val="0033CC"/>
                </a:solidFill>
                <a:latin typeface="+mn-lt"/>
              </a:rPr>
              <a:t> </a:t>
            </a:r>
            <a:br>
              <a:rPr lang="et-EE" sz="4400" dirty="0">
                <a:solidFill>
                  <a:srgbClr val="0033CC"/>
                </a:solidFill>
                <a:latin typeface="+mn-lt"/>
              </a:rPr>
            </a:br>
            <a:endParaRPr lang="et-EE" sz="4400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8121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 kohatäide 2"/>
          <p:cNvSpPr txBox="1">
            <a:spLocks/>
          </p:cNvSpPr>
          <p:nvPr/>
        </p:nvSpPr>
        <p:spPr bwMode="auto">
          <a:xfrm>
            <a:off x="161067" y="3204245"/>
            <a:ext cx="8820249" cy="297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254" tIns="45254" rIns="45254" bIns="45254"/>
          <a:lstStyle/>
          <a:p>
            <a:pPr marL="274638" indent="-274638" eaLnBrk="0" hangingPunct="0">
              <a:spcAft>
                <a:spcPts val="600"/>
              </a:spcAft>
              <a:buSzPct val="95000"/>
              <a:buFont typeface="Arial" panose="020B0604020202020204" pitchFamily="34" charset="0"/>
              <a:buChar char="•"/>
              <a:defRPr/>
            </a:pPr>
            <a:r>
              <a:rPr lang="ru-RU" altLang="et-EE" sz="2000" dirty="0"/>
              <a:t>Шлем не должен болтаться на голове, закрывать обзор или давить на затылок.</a:t>
            </a:r>
          </a:p>
          <a:p>
            <a:pPr marL="274638" indent="-274638" eaLnBrk="0" hangingPunct="0">
              <a:spcAft>
                <a:spcPts val="600"/>
              </a:spcAft>
              <a:buSzPct val="95000"/>
              <a:buFont typeface="Arial" panose="020B0604020202020204" pitchFamily="34" charset="0"/>
              <a:buChar char="•"/>
              <a:defRPr/>
            </a:pPr>
            <a:r>
              <a:rPr lang="ru-RU" altLang="et-EE" sz="2000" dirty="0"/>
              <a:t>Не надевай под шлем головной убор с козырьком и не делай прическу </a:t>
            </a:r>
          </a:p>
          <a:p>
            <a:pPr eaLnBrk="0" hangingPunct="0">
              <a:spcAft>
                <a:spcPts val="600"/>
              </a:spcAft>
              <a:buSzPct val="95000"/>
              <a:defRPr/>
            </a:pPr>
            <a:r>
              <a:rPr lang="ru-RU" altLang="et-EE" sz="2000" dirty="0"/>
              <a:t>     «конский хвост». И то, и другое смещает шлем, в результате чего защита не   </a:t>
            </a:r>
          </a:p>
          <a:p>
            <a:pPr eaLnBrk="0" hangingPunct="0">
              <a:spcAft>
                <a:spcPts val="600"/>
              </a:spcAft>
              <a:buSzPct val="95000"/>
              <a:defRPr/>
            </a:pPr>
            <a:r>
              <a:rPr lang="ru-RU" altLang="et-EE" sz="2000" dirty="0"/>
              <a:t>     гарантирована.</a:t>
            </a:r>
          </a:p>
          <a:p>
            <a:pPr marL="274638" indent="-274638" eaLnBrk="0" hangingPunct="0">
              <a:spcAft>
                <a:spcPts val="600"/>
              </a:spcAft>
              <a:buSzPct val="95000"/>
              <a:buFont typeface="Arial" panose="020B0604020202020204" pitchFamily="34" charset="0"/>
              <a:buChar char="•"/>
              <a:defRPr/>
            </a:pPr>
            <a:r>
              <a:rPr lang="ru-RU" altLang="et-EE" sz="2000" dirty="0"/>
              <a:t>Слишком маленький или слишком большой шлем не защитит от ушиба при падении. </a:t>
            </a:r>
          </a:p>
          <a:p>
            <a:pPr marL="274638" indent="-274638" eaLnBrk="0" hangingPunct="0">
              <a:spcAft>
                <a:spcPts val="600"/>
              </a:spcAft>
              <a:buSzPct val="95000"/>
              <a:buFont typeface="Arial" panose="020B0604020202020204" pitchFamily="34" charset="0"/>
              <a:buChar char="•"/>
              <a:defRPr/>
            </a:pPr>
            <a:r>
              <a:rPr lang="ru-RU" altLang="et-EE" sz="2000" dirty="0"/>
              <a:t>Не покупай подержанный шлем, ты ведь не знаешь, не был ли он поврежден </a:t>
            </a:r>
          </a:p>
          <a:p>
            <a:pPr eaLnBrk="0" hangingPunct="0">
              <a:spcAft>
                <a:spcPts val="600"/>
              </a:spcAft>
              <a:buSzPct val="95000"/>
              <a:defRPr/>
            </a:pPr>
            <a:r>
              <a:rPr lang="ru-RU" altLang="et-EE" sz="2000" dirty="0"/>
              <a:t>     в аварии (микротрещины). Береги шлем от падений!</a:t>
            </a:r>
          </a:p>
          <a:p>
            <a:pPr marL="274638" indent="-274638" eaLnBrk="0" hangingPunct="0">
              <a:spcAft>
                <a:spcPts val="600"/>
              </a:spcAft>
              <a:buSzPct val="95000"/>
              <a:buFont typeface="Arial" panose="020B0604020202020204" pitchFamily="34" charset="0"/>
              <a:buChar char="•"/>
              <a:defRPr/>
            </a:pPr>
            <a:r>
              <a:rPr lang="ru-RU" altLang="et-EE" sz="2000" dirty="0"/>
              <a:t>Шлем должен сидеть ровно и быть надлежащим образом закреплен.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289" y="0"/>
            <a:ext cx="8640960" cy="755973"/>
          </a:xfrm>
          <a:prstGeom prst="rect">
            <a:avLst/>
          </a:prstGeom>
        </p:spPr>
        <p:txBody>
          <a:bodyPr lIns="90507" tIns="45254" rIns="90507" bIns="45254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479689" algn="ctr">
              <a:defRPr/>
            </a:pPr>
            <a:r>
              <a:rPr lang="ru-RU" sz="2800" dirty="0">
                <a:ln w="6350">
                  <a:noFill/>
                </a:ln>
                <a:ea typeface="+mj-ea"/>
                <a:cs typeface="+mj-cs"/>
              </a:rPr>
              <a:t>На шлеме должна быть маркировка: CE EN 1078.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00" y="611957"/>
            <a:ext cx="7056784" cy="238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C:\Users\Kasutaja\AppData\Local\Microsoft\Windows\Temporary Internet Files\Content.IE5\HZ6QG8FC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47" y="5927038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44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3" y="1332711"/>
            <a:ext cx="8286946" cy="1872208"/>
          </a:xfrm>
          <a:ln>
            <a:miter lim="800000"/>
            <a:headEnd/>
            <a:tailEnd/>
          </a:ln>
          <a:extLst/>
        </p:spPr>
        <p:txBody>
          <a:bodyPr anchor="t" anchorCtr="0">
            <a:normAutofit fontScale="90000"/>
          </a:bodyPr>
          <a:lstStyle/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4800" dirty="0">
                <a:solidFill>
                  <a:srgbClr val="0033CC"/>
                </a:solidFill>
                <a:latin typeface="+mn-lt"/>
              </a:rPr>
              <a:t>Какой дорожный знак запрещает проезд на велосипеде?</a:t>
            </a:r>
            <a:endParaRPr lang="et-EE" sz="4800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3" name="Picture 3" descr="C:\Users\Kasutaja\Desktop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29" y="3348261"/>
            <a:ext cx="8072722" cy="165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66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Kasutaja\AppData\Local\Microsoft\Windows\Temporary Internet Files\Content.IE5\HZ6QG8FC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59" y="5646611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19" y="3204245"/>
            <a:ext cx="8123000" cy="1163793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marL="479689"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Знак номер 3</a:t>
            </a:r>
            <a:r>
              <a:rPr lang="et-EE" sz="3600" dirty="0">
                <a:solidFill>
                  <a:schemeClr val="tx1"/>
                </a:solidFill>
              </a:rPr>
              <a:t>–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запрет на въезд</a:t>
            </a:r>
            <a:endParaRPr lang="et-EE" sz="36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ksti kohatäide 2"/>
          <p:cNvSpPr txBox="1">
            <a:spLocks/>
          </p:cNvSpPr>
          <p:nvPr/>
        </p:nvSpPr>
        <p:spPr>
          <a:xfrm>
            <a:off x="5075833" y="231477"/>
            <a:ext cx="3744416" cy="3905982"/>
          </a:xfrm>
          <a:prstGeom prst="rect">
            <a:avLst/>
          </a:prstGeom>
          <a:ln w="25400">
            <a:noFill/>
          </a:ln>
        </p:spPr>
        <p:txBody>
          <a:bodyPr anchor="ctr" anchorCtr="0"/>
          <a:lstStyle>
            <a:lvl1pPr marL="342900" indent="-3429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t-EE" altLang="et-EE" sz="3600" b="1" kern="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33" y="971997"/>
            <a:ext cx="258842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165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028" y="547283"/>
            <a:ext cx="7649607" cy="5315024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479689" algn="ctr" eaLnBrk="1" fontAlgn="auto" hangingPunct="1">
              <a:spcAft>
                <a:spcPts val="0"/>
              </a:spcAft>
              <a:defRPr/>
            </a:pPr>
            <a:br>
              <a:rPr lang="et-EE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t-EE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39329" y="2340149"/>
            <a:ext cx="7937093" cy="3280511"/>
          </a:xfrm>
        </p:spPr>
        <p:txBody>
          <a:bodyPr anchor="t" anchorCtr="0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" sz="4800" dirty="0">
                <a:solidFill>
                  <a:srgbClr val="0033CC"/>
                </a:solidFill>
              </a:rPr>
              <a:t>Может ли велосипедист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" sz="4800" dirty="0">
                <a:solidFill>
                  <a:srgbClr val="0033CC"/>
                </a:solidFill>
              </a:rPr>
              <a:t> пересечь проезжую часть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" sz="4800" dirty="0">
                <a:solidFill>
                  <a:srgbClr val="0033CC"/>
                </a:solidFill>
              </a:rPr>
              <a:t> на велосипеде по пешеходному переходу?</a:t>
            </a:r>
            <a:endParaRPr lang="et-EE" sz="4800" dirty="0">
              <a:solidFill>
                <a:srgbClr val="0033CC"/>
              </a:solidFill>
            </a:endParaRPr>
          </a:p>
        </p:txBody>
      </p:sp>
      <p:pic>
        <p:nvPicPr>
          <p:cNvPr id="6146" name="Picture 2" descr="http://www.lastekas.ee/index.php?picfile=14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3" y="251917"/>
            <a:ext cx="1905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64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 kohatäide 2"/>
          <p:cNvSpPr txBox="1">
            <a:spLocks/>
          </p:cNvSpPr>
          <p:nvPr/>
        </p:nvSpPr>
        <p:spPr bwMode="auto">
          <a:xfrm>
            <a:off x="5050765" y="3852317"/>
            <a:ext cx="3750736" cy="272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254" tIns="45254" rIns="45254" bIns="45254"/>
          <a:lstStyle/>
          <a:p>
            <a:pPr algn="ctr" eaLnBrk="0" hangingPunct="0">
              <a:buClr>
                <a:srgbClr val="0BD0D9"/>
              </a:buClr>
              <a:buSzPct val="95000"/>
              <a:defRPr/>
            </a:pPr>
            <a:r>
              <a:rPr lang="ru" sz="2400" dirty="0"/>
              <a:t>Велосипеду принадлежит преимущество только в том случае, если он пересекает дорогу, на которую поворачивает</a:t>
            </a:r>
          </a:p>
          <a:p>
            <a:pPr algn="ctr" eaLnBrk="0" hangingPunct="0">
              <a:buClr>
                <a:srgbClr val="0BD0D9"/>
              </a:buClr>
              <a:buSzPct val="95000"/>
              <a:defRPr/>
            </a:pPr>
            <a:r>
              <a:rPr lang="ru" sz="2400" dirty="0"/>
              <a:t> автомобиль.</a:t>
            </a:r>
            <a:endParaRPr lang="ru" altLang="et-EE" sz="2400" dirty="0"/>
          </a:p>
          <a:p>
            <a:pPr algn="ctr" eaLnBrk="0" hangingPunct="0"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et-EE" altLang="et-EE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marL="479689" eaLnBrk="1" fontAlgn="auto" hangingPunct="1">
              <a:spcAft>
                <a:spcPts val="0"/>
              </a:spcAft>
              <a:defRPr/>
            </a:pPr>
            <a:br>
              <a:rPr lang="et-EE" sz="3100" dirty="0">
                <a:solidFill>
                  <a:srgbClr val="FFFF00"/>
                </a:solidFill>
                <a:latin typeface="+mn-lt"/>
              </a:rPr>
            </a:br>
            <a:br>
              <a:rPr lang="et-EE" sz="3100" dirty="0">
                <a:solidFill>
                  <a:schemeClr val="tx1"/>
                </a:solidFill>
                <a:latin typeface="+mn-lt"/>
              </a:rPr>
            </a:br>
            <a:br>
              <a:rPr lang="et-EE" sz="3200" dirty="0">
                <a:solidFill>
                  <a:schemeClr val="tx1"/>
                </a:solidFill>
                <a:latin typeface="+mn-lt"/>
              </a:rPr>
            </a:br>
            <a:r>
              <a:rPr lang="et-EE" sz="32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19459" name="Teksti kohatäide 2"/>
          <p:cNvSpPr>
            <a:spLocks noGrp="1"/>
          </p:cNvSpPr>
          <p:nvPr>
            <p:ph type="body" idx="1"/>
          </p:nvPr>
        </p:nvSpPr>
        <p:spPr>
          <a:xfrm>
            <a:off x="5363866" y="179909"/>
            <a:ext cx="3409122" cy="1152128"/>
          </a:xfrm>
          <a:ln w="25400"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" sz="3600" b="1" dirty="0">
                <a:solidFill>
                  <a:srgbClr val="C00000"/>
                </a:solidFill>
              </a:rPr>
              <a:t>Можно, если нет автомобилей</a:t>
            </a:r>
            <a:r>
              <a:rPr lang="et-EE" altLang="et-EE" sz="36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0" y="3492277"/>
            <a:ext cx="4941763" cy="32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292" y="179909"/>
            <a:ext cx="346192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i kohatäide 2"/>
          <p:cNvSpPr txBox="1">
            <a:spLocks/>
          </p:cNvSpPr>
          <p:nvPr/>
        </p:nvSpPr>
        <p:spPr bwMode="auto">
          <a:xfrm>
            <a:off x="3641600" y="2340149"/>
            <a:ext cx="5184576" cy="182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8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2800" kern="0" dirty="0"/>
              <a:t>При пересечении дороги </a:t>
            </a:r>
            <a:endParaRPr lang="et-EE" sz="2800" kern="0" dirty="0"/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2800" kern="0" dirty="0">
                <a:solidFill>
                  <a:srgbClr val="C00000"/>
                </a:solidFill>
              </a:rPr>
              <a:t>по «зебре» на велосипеде</a:t>
            </a:r>
            <a:r>
              <a:rPr lang="ru-RU" sz="2800" kern="0" dirty="0"/>
              <a:t>, </a:t>
            </a:r>
            <a:r>
              <a:rPr lang="ru-RU" sz="2800" kern="0" dirty="0">
                <a:solidFill>
                  <a:srgbClr val="C00000"/>
                </a:solidFill>
              </a:rPr>
              <a:t>у велосипедиста нет преимущества перед автомобилем!</a:t>
            </a:r>
            <a:endParaRPr lang="et-EE" sz="2800" kern="0" dirty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1200" kern="0" dirty="0">
                <a:solidFill>
                  <a:srgbClr val="C00000"/>
                </a:solidFill>
              </a:rPr>
              <a:t>                          </a:t>
            </a:r>
            <a:r>
              <a:rPr lang="ru-RU" sz="1200" kern="0" dirty="0" err="1">
                <a:solidFill>
                  <a:srgbClr val="C00000"/>
                </a:solidFill>
              </a:rPr>
              <a:t>ЗоДД</a:t>
            </a:r>
            <a:r>
              <a:rPr lang="ru-RU" sz="1200" kern="0" dirty="0">
                <a:solidFill>
                  <a:srgbClr val="C00000"/>
                </a:solidFill>
              </a:rPr>
              <a:t>, статья </a:t>
            </a:r>
            <a:r>
              <a:rPr lang="et-EE" sz="1200" kern="0" dirty="0">
                <a:solidFill>
                  <a:srgbClr val="C00000"/>
                </a:solidFill>
              </a:rPr>
              <a:t>2</a:t>
            </a:r>
            <a:r>
              <a:rPr lang="ru-RU" sz="1200" kern="0" dirty="0">
                <a:solidFill>
                  <a:srgbClr val="C00000"/>
                </a:solidFill>
              </a:rPr>
              <a:t> п. 100 </a:t>
            </a:r>
            <a:endParaRPr lang="et-EE" sz="2800" kern="0" dirty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t-EE" altLang="et-EE" sz="2800" kern="0" dirty="0">
              <a:solidFill>
                <a:srgbClr val="C00000"/>
              </a:solidFill>
            </a:endParaRPr>
          </a:p>
        </p:txBody>
      </p:sp>
      <p:pic>
        <p:nvPicPr>
          <p:cNvPr id="19460" name="Picture 3" descr="C:\Users\Kasutaja\AppData\Local\Microsoft\Windows\Temporary Internet Files\Content.IE5\HZ6QG8FC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848" y="5786693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63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05" y="1548061"/>
            <a:ext cx="8348326" cy="316835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ru" sz="4800" dirty="0">
                <a:solidFill>
                  <a:srgbClr val="0033CC"/>
                </a:solidFill>
              </a:rPr>
              <a:t>Как велосипедист </a:t>
            </a:r>
            <a:br>
              <a:rPr lang="ru" sz="4800" dirty="0">
                <a:solidFill>
                  <a:srgbClr val="0033CC"/>
                </a:solidFill>
              </a:rPr>
            </a:br>
            <a:r>
              <a:rPr lang="ru" sz="4800" dirty="0">
                <a:solidFill>
                  <a:srgbClr val="0033CC"/>
                </a:solidFill>
              </a:rPr>
              <a:t>должен выполнять  </a:t>
            </a:r>
            <a:br>
              <a:rPr lang="ru" sz="4800" dirty="0">
                <a:solidFill>
                  <a:srgbClr val="0033CC"/>
                </a:solidFill>
              </a:rPr>
            </a:br>
            <a:r>
              <a:rPr lang="ru" sz="4800" dirty="0">
                <a:solidFill>
                  <a:srgbClr val="0033CC"/>
                </a:solidFill>
              </a:rPr>
              <a:t> левый поворот </a:t>
            </a:r>
            <a:br>
              <a:rPr lang="ru" sz="4800" dirty="0">
                <a:solidFill>
                  <a:srgbClr val="0033CC"/>
                </a:solidFill>
              </a:rPr>
            </a:br>
            <a:r>
              <a:rPr lang="ru" sz="4800" dirty="0">
                <a:solidFill>
                  <a:srgbClr val="0033CC"/>
                </a:solidFill>
              </a:rPr>
              <a:t>на перекрестке</a:t>
            </a:r>
            <a:r>
              <a:rPr lang="et-EE" sz="4800" dirty="0">
                <a:solidFill>
                  <a:srgbClr val="0033CC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6864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44001" y="3044553"/>
            <a:ext cx="8063374" cy="351413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2pPr>
            <a:lvl3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3pPr>
            <a:lvl4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4pPr>
            <a:lvl5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5pPr>
            <a:lvl6pPr marL="25146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6pPr>
            <a:lvl7pPr marL="29718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7pPr>
            <a:lvl8pPr marL="34290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8pPr>
            <a:lvl9pPr marL="38862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marL="514350" indent="-514350" eaLnBrk="1" fontAlgn="auto" hangingPunct="1">
              <a:lnSpc>
                <a:spcPct val="100000"/>
              </a:lnSpc>
              <a:spcAft>
                <a:spcPts val="1200"/>
              </a:spcAft>
              <a:buFont typeface="+mj-lt"/>
              <a:buAutoNum type="arabicParenR"/>
              <a:defRPr/>
            </a:pPr>
            <a:r>
              <a:rPr lang="ru-RU" sz="2000" kern="0" dirty="0">
                <a:solidFill>
                  <a:schemeClr val="tx1"/>
                </a:solidFill>
              </a:rPr>
              <a:t>Д</a:t>
            </a:r>
            <a:r>
              <a:rPr lang="ru" sz="2000" kern="0" dirty="0">
                <a:solidFill>
                  <a:schemeClr val="tx1"/>
                </a:solidFill>
              </a:rPr>
              <a:t>ля правильного позиционирования, подъезжая к перекрестку, показываю сигнал левого поворота (вытягиваю в сторону левую руку или вытягиваю в сторону и сгибаю в локте под прямым углом вверх правую руку).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1200"/>
              </a:spcAft>
              <a:buFont typeface="+mj-lt"/>
              <a:buAutoNum type="arabicParenR"/>
              <a:defRPr/>
            </a:pPr>
            <a:r>
              <a:rPr lang="ru" sz="2000" kern="0" dirty="0">
                <a:solidFill>
                  <a:schemeClr val="tx1"/>
                </a:solidFill>
              </a:rPr>
              <a:t>Оглядываюсь через плечо, проверяю безопасность своего маневра и только после этого подъезжаю к разделительной линии.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" sz="2000" kern="0" dirty="0">
                <a:solidFill>
                  <a:schemeClr val="tx1"/>
                </a:solidFill>
              </a:rPr>
              <a:t>На перекрестке показываю сигнал левого поворота, проверяю безопасность поворота и совершаю маневр.</a:t>
            </a:r>
            <a:endParaRPr lang="ru" sz="2000" kern="0" dirty="0">
              <a:solidFill>
                <a:srgbClr val="C00000"/>
              </a:solidFill>
            </a:endParaRPr>
          </a:p>
        </p:txBody>
      </p:sp>
      <p:pic>
        <p:nvPicPr>
          <p:cNvPr id="29699" name="Picture 3" descr="C:\Users\Kasutaja\AppData\Local\Microsoft\Windows\Temporary Internet Files\Content.IE5\HZ6QG8FC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398" y="5724525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83619" y="827981"/>
            <a:ext cx="61206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0" tIns="45254" rIns="0" bIns="0"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>
              <a:defRPr/>
            </a:pPr>
            <a:endParaRPr lang="et-EE" sz="4400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6" name="Teksti kohatäide 2"/>
          <p:cNvSpPr txBox="1">
            <a:spLocks/>
          </p:cNvSpPr>
          <p:nvPr/>
        </p:nvSpPr>
        <p:spPr>
          <a:xfrm>
            <a:off x="6155953" y="251917"/>
            <a:ext cx="2151422" cy="956544"/>
          </a:xfrm>
          <a:prstGeom prst="rect">
            <a:avLst/>
          </a:prstGeom>
          <a:ln w="25400">
            <a:noFill/>
          </a:ln>
        </p:spPr>
        <p:txBody>
          <a:bodyPr anchor="ctr" anchorCtr="0"/>
          <a:lstStyle>
            <a:lvl1pPr marL="342900" indent="-3429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t-EE" altLang="et-EE" sz="4000" b="1" kern="0" dirty="0">
              <a:solidFill>
                <a:srgbClr val="0033CC"/>
              </a:solidFill>
            </a:endParaRPr>
          </a:p>
        </p:txBody>
      </p:sp>
      <p:pic>
        <p:nvPicPr>
          <p:cNvPr id="12" name="Picture 4" descr="http://lemill.net/content/pieces/uppiece.2009-12-21.3515832850/image_large">
            <a:hlinkClick r:id="rId4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3" y="251917"/>
            <a:ext cx="364280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http://jalgratas.comyr.com/veebilehed-uued/076-kuidas_sooritada_vasakpooret_failid/image002.jpg">
            <a:hlinkClick r:id="rId6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370" y="251917"/>
            <a:ext cx="3608005" cy="256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86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05" y="1476053"/>
            <a:ext cx="8352928" cy="324036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4800" dirty="0">
                <a:solidFill>
                  <a:srgbClr val="0033CC"/>
                </a:solidFill>
                <a:latin typeface="+mn-lt"/>
              </a:rPr>
              <a:t>Почему в машине </a:t>
            </a:r>
            <a:br>
              <a:rPr lang="ru-RU" sz="4800" dirty="0">
                <a:solidFill>
                  <a:srgbClr val="0033CC"/>
                </a:solidFill>
                <a:latin typeface="+mn-lt"/>
              </a:rPr>
            </a:br>
            <a:r>
              <a:rPr lang="ru-RU" sz="4800" dirty="0">
                <a:solidFill>
                  <a:srgbClr val="0033CC"/>
                </a:solidFill>
                <a:latin typeface="+mn-lt"/>
              </a:rPr>
              <a:t>подголовник</a:t>
            </a:r>
            <a:r>
              <a:rPr lang="et-EE" sz="4800" dirty="0">
                <a:solidFill>
                  <a:srgbClr val="0033CC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6097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21" y="1044005"/>
            <a:ext cx="8099584" cy="409877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4800" dirty="0">
                <a:solidFill>
                  <a:srgbClr val="0033CC"/>
                </a:solidFill>
                <a:latin typeface="+mn-lt"/>
              </a:rPr>
              <a:t>На каком расстоянии водитель, двигаясь в темное время суток </a:t>
            </a:r>
            <a:br>
              <a:rPr lang="ru-RU" sz="4800" dirty="0">
                <a:solidFill>
                  <a:srgbClr val="0033CC"/>
                </a:solidFill>
                <a:latin typeface="+mn-lt"/>
              </a:rPr>
            </a:br>
            <a:r>
              <a:rPr lang="ru-RU" sz="4800" dirty="0">
                <a:solidFill>
                  <a:srgbClr val="0033CC"/>
                </a:solidFill>
                <a:latin typeface="+mn-lt"/>
              </a:rPr>
              <a:t>с включенным ближним светом фар, замечает пешехода </a:t>
            </a:r>
            <a:br>
              <a:rPr lang="ru-RU" sz="4800" dirty="0">
                <a:solidFill>
                  <a:srgbClr val="0033CC"/>
                </a:solidFill>
                <a:latin typeface="+mn-lt"/>
              </a:rPr>
            </a:br>
            <a:r>
              <a:rPr lang="ru-RU" sz="4800" u="sng" dirty="0">
                <a:solidFill>
                  <a:srgbClr val="0033CC"/>
                </a:solidFill>
                <a:latin typeface="+mn-lt"/>
              </a:rPr>
              <a:t>в темной одежде </a:t>
            </a:r>
            <a:r>
              <a:rPr lang="ru-RU" sz="4800" dirty="0">
                <a:solidFill>
                  <a:srgbClr val="0033CC"/>
                </a:solidFill>
                <a:latin typeface="+mn-lt"/>
              </a:rPr>
              <a:t>и </a:t>
            </a:r>
            <a:br>
              <a:rPr lang="ru-RU" sz="4800" dirty="0">
                <a:solidFill>
                  <a:srgbClr val="0033CC"/>
                </a:solidFill>
                <a:latin typeface="+mn-lt"/>
              </a:rPr>
            </a:br>
            <a:r>
              <a:rPr lang="ru-RU" sz="4800" u="sng" dirty="0">
                <a:solidFill>
                  <a:srgbClr val="0033CC"/>
                </a:solidFill>
                <a:latin typeface="+mn-lt"/>
              </a:rPr>
              <a:t>без светоотражателя</a:t>
            </a:r>
            <a:r>
              <a:rPr lang="ru-RU" sz="4800" dirty="0">
                <a:solidFill>
                  <a:srgbClr val="0033CC"/>
                </a:solidFill>
                <a:latin typeface="+mn-lt"/>
              </a:rPr>
              <a:t>?</a:t>
            </a:r>
            <a:endParaRPr lang="et-EE" sz="4800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9196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mts.local\dfs$\mnt_johvi_users\ivan.nikitin\Desktop\Untitle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" y="-11977"/>
            <a:ext cx="913447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Kasutaja\AppData\Local\Microsoft\Windows\Temporary Internet Files\Content.IE5\HZ6QG8FC\MC900441497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29" y="5646611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 kohatäide 2"/>
          <p:cNvSpPr txBox="1">
            <a:spLocks/>
          </p:cNvSpPr>
          <p:nvPr/>
        </p:nvSpPr>
        <p:spPr>
          <a:xfrm>
            <a:off x="6948041" y="309703"/>
            <a:ext cx="1768214" cy="734302"/>
          </a:xfrm>
          <a:prstGeom prst="rect">
            <a:avLst/>
          </a:prstGeom>
          <a:noFill/>
          <a:ln w="25400">
            <a:noFill/>
          </a:ln>
        </p:spPr>
        <p:txBody>
          <a:bodyPr anchor="ctr" anchorCtr="0"/>
          <a:lstStyle>
            <a:lvl1pPr marL="342900" indent="-3429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t-EE" altLang="et-EE" sz="4000" b="1" kern="0" dirty="0">
                <a:solidFill>
                  <a:srgbClr val="C00000"/>
                </a:solidFill>
              </a:rPr>
              <a:t>30 </a:t>
            </a:r>
            <a:r>
              <a:rPr lang="ru-RU" altLang="et-EE" sz="4000" b="1" kern="0" dirty="0">
                <a:solidFill>
                  <a:srgbClr val="C00000"/>
                </a:solidFill>
              </a:rPr>
              <a:t>м</a:t>
            </a:r>
            <a:endParaRPr lang="et-EE" altLang="et-EE" sz="4000" b="1" kern="0" dirty="0">
              <a:solidFill>
                <a:srgbClr val="0033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328" y="467941"/>
            <a:ext cx="44989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et-EE" sz="2000" dirty="0">
                <a:solidFill>
                  <a:schemeClr val="bg1"/>
                </a:solidFill>
                <a:hlinkClick r:id="rId6"/>
              </a:rPr>
              <a:t>Как водитель автомобиля увидит меня </a:t>
            </a:r>
          </a:p>
          <a:p>
            <a:r>
              <a:rPr lang="ru-RU" altLang="et-EE" sz="2000" dirty="0">
                <a:solidFill>
                  <a:schemeClr val="bg1"/>
                </a:solidFill>
                <a:hlinkClick r:id="rId6"/>
              </a:rPr>
              <a:t>в темноте</a:t>
            </a:r>
            <a:r>
              <a:rPr lang="et-EE" altLang="et-EE" sz="2000" dirty="0">
                <a:solidFill>
                  <a:schemeClr val="bg1"/>
                </a:solidFill>
                <a:hlinkClick r:id="rId6"/>
              </a:rPr>
              <a:t>?</a:t>
            </a:r>
            <a:endParaRPr lang="et-E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50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51297" y="755973"/>
            <a:ext cx="8568952" cy="4608512"/>
          </a:xfrm>
          <a:noFill/>
        </p:spPr>
        <p:txBody>
          <a:bodyPr/>
          <a:lstStyle/>
          <a:p>
            <a:pPr marL="0" indent="0" algn="ctr">
              <a:spcAft>
                <a:spcPts val="0"/>
              </a:spcAft>
            </a:pPr>
            <a:r>
              <a:rPr lang="ru-RU" altLang="et-EE" sz="4800" dirty="0">
                <a:solidFill>
                  <a:srgbClr val="0033CC"/>
                </a:solidFill>
                <a:cs typeface="Arial" panose="020B0604020202020204" pitchFamily="34" charset="0"/>
              </a:rPr>
              <a:t>Каков остановочный путь автомобиля на сухой дороге </a:t>
            </a:r>
          </a:p>
          <a:p>
            <a:pPr marL="0" indent="0" algn="ctr">
              <a:spcAft>
                <a:spcPts val="0"/>
              </a:spcAft>
            </a:pPr>
            <a:r>
              <a:rPr lang="ru-RU" altLang="et-EE" sz="4800" dirty="0">
                <a:solidFill>
                  <a:srgbClr val="0033CC"/>
                </a:solidFill>
                <a:cs typeface="Arial" panose="020B0604020202020204" pitchFamily="34" charset="0"/>
              </a:rPr>
              <a:t>на скорости 50 км/ч? </a:t>
            </a:r>
          </a:p>
          <a:p>
            <a:pPr marL="0" indent="0" algn="ctr">
              <a:spcAft>
                <a:spcPts val="0"/>
              </a:spcAft>
            </a:pPr>
            <a:r>
              <a:rPr lang="ru-RU" altLang="et-EE" sz="3600" dirty="0">
                <a:solidFill>
                  <a:srgbClr val="0033CC"/>
                </a:solidFill>
                <a:cs typeface="Arial" panose="020B0604020202020204" pitchFamily="34" charset="0"/>
              </a:rPr>
              <a:t>(Время реакции 1 секунда)</a:t>
            </a:r>
          </a:p>
          <a:p>
            <a:pPr marL="0" indent="0" algn="ctr">
              <a:spcAft>
                <a:spcPts val="0"/>
              </a:spcAft>
            </a:pPr>
            <a:r>
              <a:rPr lang="et-EE" altLang="et-EE" sz="2800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  <a:p>
            <a:pPr marL="742950" indent="-742950" algn="ctr">
              <a:spcAft>
                <a:spcPts val="0"/>
              </a:spcAft>
              <a:buAutoNum type="alphaLcParenR"/>
            </a:pPr>
            <a:r>
              <a:rPr lang="ru-RU" sz="3600" dirty="0">
                <a:solidFill>
                  <a:schemeClr val="tx1"/>
                </a:solidFill>
              </a:rPr>
              <a:t>5-10</a:t>
            </a:r>
            <a:r>
              <a:rPr lang="et-EE" sz="3600" dirty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м</a:t>
            </a:r>
            <a:r>
              <a:rPr lang="et-EE" sz="3600" dirty="0">
                <a:solidFill>
                  <a:schemeClr val="tx1"/>
                </a:solidFill>
              </a:rPr>
              <a:t>        b) 1</a:t>
            </a:r>
            <a:r>
              <a:rPr lang="ru-RU" sz="3600" dirty="0">
                <a:solidFill>
                  <a:schemeClr val="tx1"/>
                </a:solidFill>
              </a:rPr>
              <a:t>5-20</a:t>
            </a:r>
            <a:r>
              <a:rPr lang="et-EE" sz="3600" dirty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м</a:t>
            </a:r>
            <a:r>
              <a:rPr lang="et-EE" sz="3600" dirty="0">
                <a:solidFill>
                  <a:schemeClr val="tx1"/>
                </a:solidFill>
              </a:rPr>
              <a:t>    </a:t>
            </a:r>
            <a:endParaRPr lang="ru-RU" sz="3600" dirty="0">
              <a:solidFill>
                <a:schemeClr val="tx1"/>
              </a:solidFill>
            </a:endParaRPr>
          </a:p>
          <a:p>
            <a:pPr marL="0" indent="0" algn="ctr">
              <a:spcAft>
                <a:spcPts val="0"/>
              </a:spcAft>
            </a:pPr>
            <a:r>
              <a:rPr lang="et-EE" sz="3600" dirty="0">
                <a:solidFill>
                  <a:schemeClr val="tx1"/>
                </a:solidFill>
              </a:rPr>
              <a:t>    </a:t>
            </a:r>
            <a:endParaRPr lang="ru-RU" sz="3600" dirty="0">
              <a:solidFill>
                <a:schemeClr val="tx1"/>
              </a:solidFill>
            </a:endParaRPr>
          </a:p>
          <a:p>
            <a:pPr marL="0" indent="0" algn="ctr">
              <a:spcAft>
                <a:spcPts val="0"/>
              </a:spcAft>
            </a:pPr>
            <a:r>
              <a:rPr lang="et-EE" sz="3600" dirty="0">
                <a:solidFill>
                  <a:schemeClr val="tx1"/>
                </a:solidFill>
              </a:rPr>
              <a:t>c) 2</a:t>
            </a:r>
            <a:r>
              <a:rPr lang="ru-RU" sz="3600" dirty="0">
                <a:solidFill>
                  <a:schemeClr val="tx1"/>
                </a:solidFill>
              </a:rPr>
              <a:t>5-30</a:t>
            </a:r>
            <a:r>
              <a:rPr lang="et-EE" sz="3600" dirty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м</a:t>
            </a:r>
            <a:r>
              <a:rPr lang="et-EE" sz="3600" dirty="0">
                <a:solidFill>
                  <a:schemeClr val="tx1"/>
                </a:solidFill>
              </a:rPr>
              <a:t>        d) </a:t>
            </a:r>
            <a:r>
              <a:rPr lang="ru-RU" sz="3600" dirty="0">
                <a:solidFill>
                  <a:schemeClr val="tx1"/>
                </a:solidFill>
              </a:rPr>
              <a:t>35-40</a:t>
            </a:r>
            <a:r>
              <a:rPr lang="et-EE" sz="3600" dirty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м</a:t>
            </a:r>
            <a:endParaRPr lang="et-EE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7300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67" y="323925"/>
            <a:ext cx="8164077" cy="4032448"/>
          </a:xfrm>
          <a:ln>
            <a:miter lim="800000"/>
            <a:headEnd/>
            <a:tailEnd/>
          </a:ln>
          <a:extLst/>
        </p:spPr>
        <p:txBody>
          <a:bodyPr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  <a:defRPr/>
            </a:pPr>
            <a:r>
              <a:rPr lang="ru" sz="3200" b="1" dirty="0">
                <a:solidFill>
                  <a:schemeClr val="tx1"/>
                </a:solidFill>
              </a:rPr>
              <a:t>Длина остановочного пути </a:t>
            </a:r>
            <a:r>
              <a:rPr lang="et-EE" sz="3200" b="1" dirty="0">
                <a:solidFill>
                  <a:schemeClr val="tx1"/>
                </a:solidFill>
                <a:latin typeface="+mn-lt"/>
              </a:rPr>
              <a:t>:</a:t>
            </a:r>
            <a:br>
              <a:rPr lang="et-EE" sz="2800" dirty="0">
                <a:solidFill>
                  <a:schemeClr val="tx1"/>
                </a:solidFill>
                <a:latin typeface="+mn-lt"/>
              </a:rPr>
            </a:br>
            <a:r>
              <a:rPr lang="et-EE" sz="2800" dirty="0">
                <a:solidFill>
                  <a:schemeClr val="tx1"/>
                </a:solidFill>
                <a:latin typeface="+mn-lt"/>
              </a:rPr>
              <a:t> </a:t>
            </a:r>
            <a:br>
              <a:rPr lang="et-EE" sz="2800" dirty="0">
                <a:solidFill>
                  <a:schemeClr val="tx1"/>
                </a:solidFill>
                <a:latin typeface="+mn-lt"/>
              </a:rPr>
            </a:br>
            <a:r>
              <a:rPr lang="et-EE" sz="2800" dirty="0">
                <a:solidFill>
                  <a:schemeClr val="tx1"/>
                </a:solidFill>
                <a:latin typeface="+mn-lt"/>
              </a:rPr>
              <a:t>	</a:t>
            </a:r>
            <a:r>
              <a:rPr lang="ru" sz="2800" dirty="0">
                <a:solidFill>
                  <a:schemeClr val="tx1"/>
                </a:solidFill>
              </a:rPr>
              <a:t>										</a:t>
            </a:r>
            <a:r>
              <a:rPr lang="ru" sz="2800" u="sng" dirty="0">
                <a:solidFill>
                  <a:schemeClr val="tx1"/>
                </a:solidFill>
              </a:rPr>
              <a:t>50 км/ч</a:t>
            </a:r>
            <a:r>
              <a:rPr lang="ru" sz="2800" dirty="0">
                <a:solidFill>
                  <a:schemeClr val="tx1"/>
                </a:solidFill>
              </a:rPr>
              <a:t>		</a:t>
            </a:r>
            <a:r>
              <a:rPr lang="ru" sz="2800" u="sng" dirty="0">
                <a:solidFill>
                  <a:schemeClr val="tx1"/>
                </a:solidFill>
              </a:rPr>
              <a:t>60 км/ч</a:t>
            </a:r>
            <a:br>
              <a:rPr lang="ru" sz="2800" dirty="0">
                <a:solidFill>
                  <a:schemeClr val="tx1"/>
                </a:solidFill>
              </a:rPr>
            </a:br>
            <a:r>
              <a:rPr lang="ru" sz="3200" dirty="0">
                <a:solidFill>
                  <a:schemeClr val="tx1"/>
                </a:solidFill>
              </a:rPr>
              <a:t>На сухой дороге 	</a:t>
            </a:r>
            <a:r>
              <a:rPr lang="ru" sz="2800" dirty="0">
                <a:solidFill>
                  <a:schemeClr val="tx1"/>
                </a:solidFill>
              </a:rPr>
              <a:t>					</a:t>
            </a:r>
            <a:r>
              <a:rPr lang="ru" sz="2800" dirty="0">
                <a:solidFill>
                  <a:srgbClr val="C00000"/>
                </a:solidFill>
              </a:rPr>
              <a:t>28 м			37 м</a:t>
            </a:r>
            <a:br>
              <a:rPr lang="ru" sz="2800" dirty="0">
                <a:solidFill>
                  <a:schemeClr val="tx1"/>
                </a:solidFill>
              </a:rPr>
            </a:br>
            <a:r>
              <a:rPr lang="ru" sz="3200" dirty="0">
                <a:solidFill>
                  <a:schemeClr val="tx1"/>
                </a:solidFill>
              </a:rPr>
              <a:t>На мокрой дороге </a:t>
            </a:r>
            <a:r>
              <a:rPr lang="ru" sz="2800" dirty="0">
                <a:solidFill>
                  <a:schemeClr val="tx1"/>
                </a:solidFill>
              </a:rPr>
              <a:t>				  		</a:t>
            </a:r>
            <a:r>
              <a:rPr lang="ru" sz="2800" dirty="0">
                <a:solidFill>
                  <a:srgbClr val="C00000"/>
                </a:solidFill>
              </a:rPr>
              <a:t>38 м			51 м</a:t>
            </a:r>
            <a:br>
              <a:rPr lang="ru" sz="2800" dirty="0">
                <a:solidFill>
                  <a:schemeClr val="tx1"/>
                </a:solidFill>
              </a:rPr>
            </a:br>
            <a:r>
              <a:rPr lang="ru" sz="3200" dirty="0">
                <a:solidFill>
                  <a:schemeClr val="tx1"/>
                </a:solidFill>
              </a:rPr>
              <a:t>На заснеженной дороге 	</a:t>
            </a:r>
            <a:r>
              <a:rPr lang="ru" sz="2800" dirty="0">
                <a:solidFill>
                  <a:schemeClr val="tx1"/>
                </a:solidFill>
              </a:rPr>
              <a:t>			</a:t>
            </a:r>
            <a:r>
              <a:rPr lang="ru" sz="2800" dirty="0">
                <a:solidFill>
                  <a:srgbClr val="C00000"/>
                </a:solidFill>
              </a:rPr>
              <a:t>62 м			86 м</a:t>
            </a:r>
            <a:endParaRPr lang="et-EE" altLang="et-EE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eksti kohatäide 2"/>
          <p:cNvSpPr txBox="1">
            <a:spLocks/>
          </p:cNvSpPr>
          <p:nvPr/>
        </p:nvSpPr>
        <p:spPr>
          <a:xfrm>
            <a:off x="6083945" y="179909"/>
            <a:ext cx="2736304" cy="956544"/>
          </a:xfrm>
          <a:prstGeom prst="rect">
            <a:avLst/>
          </a:prstGeom>
          <a:ln w="25400">
            <a:noFill/>
          </a:ln>
        </p:spPr>
        <p:txBody>
          <a:bodyPr anchor="ctr" anchorCtr="0"/>
          <a:lstStyle>
            <a:lvl1pPr marL="342900" indent="-3429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t-EE" altLang="et-EE" sz="4000" b="1" kern="0" dirty="0">
                <a:solidFill>
                  <a:srgbClr val="C00000"/>
                </a:solidFill>
              </a:rPr>
              <a:t> </a:t>
            </a:r>
            <a:r>
              <a:rPr lang="ru" sz="4000" b="1" kern="0" dirty="0">
                <a:solidFill>
                  <a:srgbClr val="C00000"/>
                </a:solidFill>
              </a:rPr>
              <a:t>25-30 метров!</a:t>
            </a:r>
            <a:endParaRPr lang="ru" altLang="et-EE" sz="4000" b="1" kern="0" dirty="0">
              <a:solidFill>
                <a:srgbClr val="0033CC"/>
              </a:solidFill>
            </a:endParaRPr>
          </a:p>
        </p:txBody>
      </p:sp>
      <p:sp>
        <p:nvSpPr>
          <p:cNvPr id="6" name="Teksti kohatäide 2"/>
          <p:cNvSpPr txBox="1">
            <a:spLocks/>
          </p:cNvSpPr>
          <p:nvPr/>
        </p:nvSpPr>
        <p:spPr bwMode="auto">
          <a:xfrm>
            <a:off x="196407" y="3852317"/>
            <a:ext cx="8605688" cy="147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000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altLang="et-EE" sz="2400" kern="0" dirty="0"/>
              <a:t>На нерегулируемом пешеходном переходе </a:t>
            </a:r>
            <a:r>
              <a:rPr lang="ru-RU" altLang="et-EE" sz="2400" kern="0" dirty="0">
                <a:solidFill>
                  <a:srgbClr val="C00000"/>
                </a:solidFill>
              </a:rPr>
              <a:t>пешеходы должны перед пересечением </a:t>
            </a:r>
            <a:r>
              <a:rPr lang="ru-RU" altLang="et-EE" sz="2400" kern="0" dirty="0"/>
              <a:t>проезжей части </a:t>
            </a:r>
            <a:r>
              <a:rPr lang="ru-RU" altLang="et-EE" sz="2400" kern="0" dirty="0">
                <a:solidFill>
                  <a:srgbClr val="C00000"/>
                </a:solidFill>
              </a:rPr>
              <a:t>оценить расстояние до приближающихся транспортных средств </a:t>
            </a:r>
            <a:r>
              <a:rPr lang="ru-RU" altLang="et-EE" sz="2400" kern="0" dirty="0"/>
              <a:t>и скорость их движения, </a:t>
            </a:r>
            <a:r>
              <a:rPr lang="ru-RU" altLang="et-EE" sz="2400" kern="0" dirty="0">
                <a:solidFill>
                  <a:srgbClr val="C00000"/>
                </a:solidFill>
              </a:rPr>
              <a:t>дать водителям возможность </a:t>
            </a:r>
            <a:r>
              <a:rPr lang="ru-RU" altLang="et-EE" sz="2400" kern="0" dirty="0"/>
              <a:t>плавно снизить скорость или остановиться, а также убедиться, что водители их заметили и пересечение дороги будет безопасным. </a:t>
            </a:r>
          </a:p>
          <a:p>
            <a:pPr>
              <a:spcAft>
                <a:spcPts val="0"/>
              </a:spcAft>
            </a:pPr>
            <a:r>
              <a:rPr lang="ru-RU" altLang="et-EE" i="1" kern="0" dirty="0"/>
              <a:t>Закон о дорожном движении, статья 25 «Требования при пересечении</a:t>
            </a:r>
            <a:br>
              <a:rPr lang="ru-RU" altLang="et-EE" i="1" kern="0" dirty="0"/>
            </a:br>
            <a:r>
              <a:rPr lang="ru-RU" altLang="et-EE" i="1" kern="0" dirty="0"/>
              <a:t>проезжей части», часть 7 </a:t>
            </a:r>
          </a:p>
        </p:txBody>
      </p:sp>
      <p:pic>
        <p:nvPicPr>
          <p:cNvPr id="33795" name="Picture 3" descr="C:\Users\Kasutaja\AppData\Local\Microsoft\Windows\Temporary Internet Files\Content.IE5\HZ6QG8FC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37" y="5796533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468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79289" y="611957"/>
            <a:ext cx="8568952" cy="3384376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Aft>
                <a:spcPts val="0"/>
              </a:spcAft>
            </a:pPr>
            <a:r>
              <a:rPr lang="ru-RU" altLang="et-EE" sz="4400" kern="0" dirty="0">
                <a:solidFill>
                  <a:srgbClr val="0033CC"/>
                </a:solidFill>
                <a:cs typeface="Arial" panose="020B0604020202020204" pitchFamily="34" charset="0"/>
              </a:rPr>
              <a:t>Нужно ли ребенку </a:t>
            </a:r>
          </a:p>
          <a:p>
            <a:pPr marL="0" indent="0" algn="ctr">
              <a:spcAft>
                <a:spcPts val="0"/>
              </a:spcAft>
            </a:pPr>
            <a:r>
              <a:rPr lang="ru-RU" altLang="et-EE" sz="4400" kern="0" dirty="0">
                <a:solidFill>
                  <a:srgbClr val="0033CC"/>
                </a:solidFill>
                <a:cs typeface="Arial" panose="020B0604020202020204" pitchFamily="34" charset="0"/>
              </a:rPr>
              <a:t>в возрасте 14 лет  надевать шлем при езде на </a:t>
            </a:r>
            <a:r>
              <a:rPr lang="ru-RU" altLang="et-EE" sz="4400" kern="0" dirty="0" err="1">
                <a:solidFill>
                  <a:srgbClr val="0033CC"/>
                </a:solidFill>
                <a:cs typeface="Arial" panose="020B0604020202020204" pitchFamily="34" charset="0"/>
              </a:rPr>
              <a:t>гироскутере</a:t>
            </a:r>
            <a:r>
              <a:rPr lang="fi-FI" altLang="et-EE" sz="4400" kern="0" dirty="0">
                <a:solidFill>
                  <a:srgbClr val="0033CC"/>
                </a:solidFill>
                <a:cs typeface="Arial" panose="020B0604020202020204" pitchFamily="34" charset="0"/>
              </a:rPr>
              <a:t>?</a:t>
            </a:r>
          </a:p>
          <a:p>
            <a:pPr marL="0" indent="0" algn="ctr">
              <a:spcAft>
                <a:spcPts val="0"/>
              </a:spcAft>
            </a:pPr>
            <a:endParaRPr lang="fi-FI" altLang="et-EE" sz="4400" kern="0" dirty="0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33D6DB43-7F3B-46BE-8012-9FE927E65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05" y="2981425"/>
            <a:ext cx="4320480" cy="3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43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Kasutaja\AppData\Local\Microsoft\Windows\Temporary Internet Files\Content.IE5\HZ6QG8FC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57" y="5646611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9000" y="619133"/>
            <a:ext cx="4465396" cy="582712"/>
          </a:xfrm>
          <a:prstGeom prst="rect">
            <a:avLst/>
          </a:prstGeom>
          <a:noFill/>
        </p:spPr>
        <p:txBody>
          <a:bodyPr lIns="90507" tIns="45254" rIns="90507" bIns="45254">
            <a:spAutoFit/>
          </a:bodyPr>
          <a:lstStyle/>
          <a:p>
            <a:pPr algn="r">
              <a:defRPr/>
            </a:pPr>
            <a:r>
              <a:rPr lang="et-EE" sz="3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4702C6-05B9-491A-AF4F-08BA5CFE6F46}"/>
              </a:ext>
            </a:extLst>
          </p:cNvPr>
          <p:cNvSpPr txBox="1"/>
          <p:nvPr/>
        </p:nvSpPr>
        <p:spPr>
          <a:xfrm>
            <a:off x="1115393" y="619133"/>
            <a:ext cx="62646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Да, </a:t>
            </a:r>
            <a:r>
              <a:rPr lang="ru-RU" sz="2600" kern="0" dirty="0">
                <a:solidFill>
                  <a:srgbClr val="C00000"/>
                </a:solidFill>
                <a:cs typeface="Arial" panose="020B0604020202020204" pitchFamily="34" charset="0"/>
              </a:rPr>
              <a:t>н</a:t>
            </a:r>
            <a:r>
              <a:rPr lang="ru-RU" altLang="et-EE" sz="2600" kern="0" dirty="0">
                <a:solidFill>
                  <a:srgbClr val="C00000"/>
                </a:solidFill>
                <a:cs typeface="Arial" panose="020B0604020202020204" pitchFamily="34" charset="0"/>
              </a:rPr>
              <a:t>ужно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altLang="et-EE" sz="2600" kern="0" dirty="0">
                <a:solidFill>
                  <a:srgbClr val="C00000"/>
                </a:solidFill>
                <a:cs typeface="Arial" panose="020B0604020202020204" pitchFamily="34" charset="0"/>
              </a:rPr>
              <a:t>надевать шлем</a:t>
            </a:r>
            <a:r>
              <a:rPr lang="ru-RU" sz="2600" dirty="0">
                <a:solidFill>
                  <a:srgbClr val="C00000"/>
                </a:solidFill>
              </a:rPr>
              <a:t>!</a:t>
            </a:r>
            <a:endParaRPr lang="et-EE" sz="2600" dirty="0">
              <a:solidFill>
                <a:srgbClr val="C00000"/>
              </a:solidFill>
            </a:endParaRPr>
          </a:p>
          <a:p>
            <a:endParaRPr lang="et-EE" dirty="0"/>
          </a:p>
          <a:p>
            <a:pPr algn="just"/>
            <a:r>
              <a:rPr lang="ru-RU" sz="2400" dirty="0"/>
              <a:t>При езде по дороге на велосипеде, </a:t>
            </a:r>
            <a:r>
              <a:rPr lang="ru-RU" sz="2400" dirty="0" err="1"/>
              <a:t>гироскутере</a:t>
            </a:r>
            <a:r>
              <a:rPr lang="ru-RU" sz="2400" dirty="0"/>
              <a:t> (электрическом самобалансирующемся само-кате) и мини-мопеде управляющий им водитель в возрасте </a:t>
            </a:r>
            <a:r>
              <a:rPr lang="ru-RU" sz="2400" b="1" dirty="0"/>
              <a:t>до 16 лет </a:t>
            </a:r>
            <a:r>
              <a:rPr lang="ru-RU" sz="2400" dirty="0"/>
              <a:t>должен быть в застегнутом велосипедном шлеме. </a:t>
            </a:r>
          </a:p>
          <a:p>
            <a:pPr algn="just"/>
            <a:r>
              <a:rPr lang="ru-RU" dirty="0"/>
              <a:t>Статья 31 Закона о дорожном движении</a:t>
            </a:r>
          </a:p>
          <a:p>
            <a:pPr algn="just"/>
            <a:endParaRPr lang="ru-RU" sz="2400" dirty="0"/>
          </a:p>
          <a:p>
            <a:pPr algn="just"/>
            <a:endParaRPr lang="et-EE" sz="2400" dirty="0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450C5814-B02A-423B-ADD4-3DD978E5A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45" y="4428381"/>
            <a:ext cx="7901157" cy="88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2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asutaja\AppData\Local\Microsoft\Windows\Temporary Internet Files\Content.IE5\HZ6QG8FC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168" y="5646611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 kohatäide 1"/>
          <p:cNvSpPr txBox="1">
            <a:spLocks/>
          </p:cNvSpPr>
          <p:nvPr/>
        </p:nvSpPr>
        <p:spPr>
          <a:xfrm>
            <a:off x="259647" y="395933"/>
            <a:ext cx="8488594" cy="2736304"/>
          </a:xfrm>
          <a:prstGeom prst="rect">
            <a:avLst/>
          </a:prstGeom>
        </p:spPr>
        <p:txBody>
          <a:bodyPr anchor="t" anchorCtr="0"/>
          <a:lstStyle>
            <a:lvl1pPr marL="342900" indent="-3429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</a:pPr>
            <a:r>
              <a:rPr lang="ru-RU" sz="2200" kern="0" dirty="0">
                <a:solidFill>
                  <a:schemeClr val="tx1"/>
                </a:solidFill>
              </a:rPr>
              <a:t>Правильно отрегулированный подголовник защищает от травм при лобовых или задних столкновениях.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</a:pPr>
            <a:r>
              <a:rPr lang="ru-RU" sz="2200" kern="0" dirty="0">
                <a:solidFill>
                  <a:schemeClr val="tx1"/>
                </a:solidFill>
              </a:rPr>
              <a:t>Верхний край подголовника должен находиться на уровне макушки или чуть выше.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</a:pPr>
            <a:r>
              <a:rPr lang="ru-RU" sz="2200" kern="0" dirty="0">
                <a:solidFill>
                  <a:schemeClr val="tx1"/>
                </a:solidFill>
              </a:rPr>
              <a:t>Правильное расстояние между подголовником и затылком – 2...5 см.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</a:pPr>
            <a:r>
              <a:rPr lang="ru-RU" sz="2200" kern="0" dirty="0">
                <a:solidFill>
                  <a:schemeClr val="tx1"/>
                </a:solidFill>
              </a:rPr>
              <a:t>Чем больше пространства для движений головы вперед-назад, тем серьезней травмы.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t-EE" sz="2200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7" y="3050243"/>
            <a:ext cx="7606521" cy="350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5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48755" y="1116013"/>
            <a:ext cx="8352928" cy="496855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2pPr>
            <a:lvl3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3pPr>
            <a:lvl4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4pPr>
            <a:lvl5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5pPr>
            <a:lvl6pPr marL="25146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6pPr>
            <a:lvl7pPr marL="29718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7pPr>
            <a:lvl8pPr marL="34290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8pPr>
            <a:lvl9pPr marL="38862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ru-RU" sz="3600" dirty="0">
                <a:solidFill>
                  <a:srgbClr val="0033CC"/>
                </a:solidFill>
              </a:rPr>
              <a:t>Если автомобиль движется со скоростью 50 км/ч и происходит столкновение, сила, действующая в транспортном средстве на не пристегнутого ремнями безопасности человека, сравнима с падением...</a:t>
            </a:r>
          </a:p>
          <a:p>
            <a:pPr algn="ctr">
              <a:lnSpc>
                <a:spcPct val="114000"/>
              </a:lnSpc>
            </a:pPr>
            <a:endParaRPr lang="ru-RU" sz="3600" dirty="0">
              <a:solidFill>
                <a:schemeClr val="tx1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ru-RU" sz="3600" dirty="0">
                <a:solidFill>
                  <a:schemeClr val="tx1"/>
                </a:solidFill>
              </a:rPr>
              <a:t>1) с </a:t>
            </a:r>
            <a:r>
              <a:rPr lang="et-EE" sz="3600" dirty="0">
                <a:solidFill>
                  <a:schemeClr val="tx1"/>
                </a:solidFill>
              </a:rPr>
              <a:t>2</a:t>
            </a:r>
            <a:r>
              <a:rPr lang="ru-RU" sz="3600" dirty="0">
                <a:solidFill>
                  <a:schemeClr val="tx1"/>
                </a:solidFill>
              </a:rPr>
              <a:t>-го этажа?           2) с 4-го этажа?</a:t>
            </a:r>
          </a:p>
          <a:p>
            <a:pPr algn="ctr">
              <a:lnSpc>
                <a:spcPct val="114000"/>
              </a:lnSpc>
            </a:pPr>
            <a:r>
              <a:rPr lang="ru-RU" sz="3600" dirty="0">
                <a:solidFill>
                  <a:schemeClr val="tx1"/>
                </a:solidFill>
              </a:rPr>
              <a:t>3) с </a:t>
            </a:r>
            <a:r>
              <a:rPr lang="et-EE" sz="3600" dirty="0">
                <a:solidFill>
                  <a:schemeClr val="tx1"/>
                </a:solidFill>
              </a:rPr>
              <a:t>6</a:t>
            </a:r>
            <a:r>
              <a:rPr lang="ru-RU" sz="3600" dirty="0">
                <a:solidFill>
                  <a:schemeClr val="tx1"/>
                </a:solidFill>
              </a:rPr>
              <a:t>-го этажа?</a:t>
            </a:r>
          </a:p>
        </p:txBody>
      </p:sp>
    </p:spTree>
    <p:extLst>
      <p:ext uri="{BB962C8B-B14F-4D97-AF65-F5344CB8AC3E}">
        <p14:creationId xmlns:p14="http://schemas.microsoft.com/office/powerpoint/2010/main" val="65634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lapealkiri 3"/>
          <p:cNvSpPr txBox="1">
            <a:spLocks/>
          </p:cNvSpPr>
          <p:nvPr/>
        </p:nvSpPr>
        <p:spPr bwMode="auto">
          <a:xfrm>
            <a:off x="814022" y="1122672"/>
            <a:ext cx="4252907" cy="86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07" tIns="45254" rIns="90507" bIns="45254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buFont typeface="Wingdings 2" pitchFamily="18" charset="2"/>
              <a:buNone/>
            </a:pPr>
            <a:endParaRPr lang="et-EE" altLang="et-EE" sz="3200" b="1"/>
          </a:p>
        </p:txBody>
      </p:sp>
      <p:pic>
        <p:nvPicPr>
          <p:cNvPr id="7" name="Picture 2" descr="http://www.minulemmikule.ee/wp-content/uploads/2015/06/hirmunud-koer_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6" y="5248466"/>
            <a:ext cx="1933023" cy="146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60393" y="1188021"/>
            <a:ext cx="8424936" cy="230425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2pPr>
            <a:lvl3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3pPr>
            <a:lvl4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4pPr>
            <a:lvl5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5pPr>
            <a:lvl6pPr marL="25146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6pPr>
            <a:lvl7pPr marL="29718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7pPr>
            <a:lvl8pPr marL="34290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8pPr>
            <a:lvl9pPr marL="38862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marL="85725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t-EE" sz="2800" u="wavyHeavy" kern="0" dirty="0">
              <a:solidFill>
                <a:srgbClr val="0033CC"/>
              </a:solidFill>
              <a:uFill>
                <a:solidFill>
                  <a:srgbClr val="C00000"/>
                </a:solidFill>
              </a:uFill>
              <a:latin typeface="+mn-lt"/>
            </a:endParaRPr>
          </a:p>
        </p:txBody>
      </p:sp>
      <p:pic>
        <p:nvPicPr>
          <p:cNvPr id="43010" name="Picture 2" descr="https://pilt.elisa.ee/3146aa37-8c55-493e-80e5-463f960c1f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7" y="3825528"/>
            <a:ext cx="691615" cy="139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www.saaremaavesi.ee/images/05%20L%20gaas%20pil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79" y="3812213"/>
            <a:ext cx="1002857" cy="16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0" name="Picture 12" descr="https://cache.osta.ee/iv2/auctions/1_1_16750285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38" y="4002053"/>
            <a:ext cx="1359574" cy="129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www.byroomaailm.ee/components/com_virtuemart/shop_image/product/trexranitsham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21" y="4651156"/>
            <a:ext cx="1561219" cy="181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60393" y="539949"/>
            <a:ext cx="8243831" cy="2736304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2pPr>
            <a:lvl3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3pPr>
            <a:lvl4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4pPr>
            <a:lvl5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5pPr>
            <a:lvl6pPr marL="25146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6pPr>
            <a:lvl7pPr marL="29718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7pPr>
            <a:lvl8pPr marL="34290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8pPr>
            <a:lvl9pPr marL="38862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000" dirty="0"/>
              <a:t>При столкновении на скорости 50 км/ч на не пристегнутого ремнями безопасности человека действует сила, сравнимая с падением </a:t>
            </a:r>
          </a:p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000" dirty="0">
                <a:solidFill>
                  <a:srgbClr val="0000FF"/>
                </a:solidFill>
              </a:rPr>
              <a:t>с 4-го этажа</a:t>
            </a:r>
          </a:p>
        </p:txBody>
      </p:sp>
      <p:pic>
        <p:nvPicPr>
          <p:cNvPr id="10" name="Picture 3" descr="C:\Users\Kasutaja\AppData\Local\Microsoft\Windows\Temporary Internet Files\Content.IE5\HZ6QG8FC\MC900441497[1]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86" y="5646611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13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23305" y="467941"/>
            <a:ext cx="8352928" cy="255628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2pPr>
            <a:lvl3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3pPr>
            <a:lvl4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4pPr>
            <a:lvl5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5pPr>
            <a:lvl6pPr marL="25146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6pPr>
            <a:lvl7pPr marL="29718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7pPr>
            <a:lvl8pPr marL="34290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8pPr>
            <a:lvl9pPr marL="38862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4000" kern="0" dirty="0">
                <a:solidFill>
                  <a:srgbClr val="0033CC"/>
                </a:solidFill>
                <a:latin typeface="+mn-lt"/>
              </a:rPr>
              <a:t>Назови не менее 3 важных правил,</a:t>
            </a:r>
          </a:p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4000" kern="0" dirty="0">
                <a:solidFill>
                  <a:srgbClr val="0033CC"/>
                </a:solidFill>
                <a:latin typeface="+mn-lt"/>
              </a:rPr>
              <a:t>которые нужно соблюдать,</a:t>
            </a:r>
          </a:p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4000" kern="0" dirty="0">
                <a:solidFill>
                  <a:srgbClr val="0033CC"/>
                </a:solidFill>
                <a:latin typeface="+mn-lt"/>
              </a:rPr>
              <a:t>пристегиваясь ремнем безопасности</a:t>
            </a:r>
            <a:r>
              <a:rPr lang="et-EE" sz="4000" kern="0" dirty="0">
                <a:solidFill>
                  <a:srgbClr val="0033CC"/>
                </a:solidFill>
                <a:latin typeface="+mn-lt"/>
              </a:rPr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41" y="3348261"/>
            <a:ext cx="2304256" cy="296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70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-media-cache-ak0.pinimg.com/736x/27/94/0e/27940e8396c369825c2762672a816d3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416" y="3538758"/>
            <a:ext cx="2812410" cy="210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asutaja\AppData\Local\Microsoft\Windows\Temporary Internet Files\Content.IE5\HZ6QG8FC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57" y="5646611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88980" y="5681091"/>
            <a:ext cx="7658677" cy="9795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2pPr>
            <a:lvl3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3pPr>
            <a:lvl4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4pPr>
            <a:lvl5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5pPr>
            <a:lvl6pPr marL="25146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6pPr>
            <a:lvl7pPr marL="29718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7pPr>
            <a:lvl8pPr marL="34290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8pPr>
            <a:lvl9pPr marL="38862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9pPr>
          </a:lstStyle>
          <a:p>
            <a:r>
              <a:rPr lang="ru" sz="1800" kern="0" dirty="0"/>
              <a:t>В транспортных средствах, оборудованных ремнями безопасности, пассажиры во время поездки должны быть надлежащим образом пристегнуты ремнями безопасности.</a:t>
            </a:r>
            <a:br>
              <a:rPr lang="ru" sz="1600" kern="0" dirty="0"/>
            </a:br>
            <a:r>
              <a:rPr lang="ru" sz="1400" i="1" kern="0" dirty="0"/>
              <a:t>Закон о дорожном движении, статья 30 </a:t>
            </a:r>
            <a:br>
              <a:rPr lang="et-EE" sz="1600" b="1" kern="0" dirty="0"/>
            </a:br>
            <a:r>
              <a:rPr lang="et-EE" sz="1600" b="1" kern="0" dirty="0"/>
              <a:t> </a:t>
            </a:r>
            <a:br>
              <a:rPr lang="et-EE" sz="1600" b="1" kern="0" dirty="0"/>
            </a:br>
            <a:br>
              <a:rPr lang="et-EE" sz="1600" kern="0" dirty="0"/>
            </a:br>
            <a:r>
              <a:rPr lang="et-EE" sz="1600" b="1" kern="0" dirty="0"/>
              <a:t> </a:t>
            </a:r>
            <a:br>
              <a:rPr lang="et-EE" sz="1600" kern="0" dirty="0"/>
            </a:br>
            <a:r>
              <a:rPr lang="et-EE" sz="1600" kern="0" dirty="0"/>
              <a:t> </a:t>
            </a:r>
            <a:br>
              <a:rPr lang="et-EE" sz="1600" kern="0" dirty="0"/>
            </a:br>
            <a:endParaRPr lang="et-EE" sz="1600" kern="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4546" y="3348261"/>
            <a:ext cx="4275223" cy="194421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2pPr>
            <a:lvl3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3pPr>
            <a:lvl4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4pPr>
            <a:lvl5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5pPr>
            <a:lvl6pPr marL="25146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6pPr>
            <a:lvl7pPr marL="29718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7pPr>
            <a:lvl8pPr marL="34290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8pPr>
            <a:lvl9pPr marL="38862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algn="ctr"/>
            <a:r>
              <a:rPr lang="ru" sz="3600" kern="0" dirty="0">
                <a:solidFill>
                  <a:srgbClr val="C00000"/>
                </a:solidFill>
              </a:rPr>
              <a:t>Нужно ли пристегиваться ремнем </a:t>
            </a:r>
          </a:p>
          <a:p>
            <a:pPr algn="ctr"/>
            <a:r>
              <a:rPr lang="ru" sz="3600" kern="0" dirty="0">
                <a:solidFill>
                  <a:srgbClr val="C00000"/>
                </a:solidFill>
              </a:rPr>
              <a:t>в школьном автобусе?</a:t>
            </a:r>
            <a:endParaRPr lang="et-EE" sz="3600" kern="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44001" y="194171"/>
            <a:ext cx="8462024" cy="351413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2pPr>
            <a:lvl3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3pPr>
            <a:lvl4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4pPr>
            <a:lvl5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5pPr>
            <a:lvl6pPr marL="25146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6pPr>
            <a:lvl7pPr marL="29718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7pPr>
            <a:lvl8pPr marL="34290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8pPr>
            <a:lvl9pPr marL="38862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marL="514350" indent="-514350">
              <a:lnSpc>
                <a:spcPct val="100000"/>
              </a:lnSpc>
              <a:spcAft>
                <a:spcPts val="600"/>
              </a:spcAft>
              <a:buAutoNum type="arabicParenR"/>
            </a:pPr>
            <a:r>
              <a:rPr lang="ru-RU" sz="2800" dirty="0"/>
              <a:t>В случае толстой куртки застегиваю ремень под курткой</a:t>
            </a:r>
            <a:endParaRPr lang="et-EE" sz="28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800" dirty="0"/>
              <a:t>2) 	Ремень безопасности должен пересекать плечо и 	бедра</a:t>
            </a:r>
            <a:endParaRPr lang="et-EE" sz="28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800" dirty="0"/>
              <a:t>3) 	Подтягиваю ремень безопасности</a:t>
            </a:r>
            <a:endParaRPr lang="et-EE" sz="28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800" dirty="0"/>
              <a:t>4) 	Проверяю, не перекручен ли ремень</a:t>
            </a:r>
            <a:endParaRPr lang="et-EE" sz="2800" dirty="0"/>
          </a:p>
          <a:p>
            <a:pPr marL="457200" indent="-45720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t-EE" sz="28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7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69" y="1253513"/>
            <a:ext cx="7200800" cy="5400600"/>
          </a:xfrm>
        </p:spPr>
      </p:pic>
      <p:sp>
        <p:nvSpPr>
          <p:cNvPr id="4" name="Teksti kohatäide 2"/>
          <p:cNvSpPr>
            <a:spLocks noGrp="1"/>
          </p:cNvSpPr>
          <p:nvPr>
            <p:ph type="body" idx="1"/>
          </p:nvPr>
        </p:nvSpPr>
        <p:spPr>
          <a:xfrm>
            <a:off x="539329" y="323925"/>
            <a:ext cx="7937093" cy="864096"/>
          </a:xfrm>
        </p:spPr>
        <p:txBody>
          <a:bodyPr anchor="t" anchorCtr="0"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0033CC"/>
                </a:solidFill>
              </a:rPr>
              <a:t>Что на снимке неправильно</a:t>
            </a:r>
            <a:r>
              <a:rPr lang="et-EE" sz="4800" dirty="0">
                <a:solidFill>
                  <a:srgbClr val="0033CC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312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ksti kohatäide 2"/>
          <p:cNvSpPr>
            <a:spLocks noGrp="1"/>
          </p:cNvSpPr>
          <p:nvPr>
            <p:ph type="body" idx="2"/>
          </p:nvPr>
        </p:nvSpPr>
        <p:spPr>
          <a:xfrm>
            <a:off x="5363865" y="299816"/>
            <a:ext cx="3384376" cy="1872208"/>
          </a:xfrm>
          <a:ln w="25400">
            <a:noFill/>
          </a:ln>
        </p:spPr>
        <p:txBody>
          <a:bodyPr anchor="ctr" anchorCtr="0"/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ru" sz="2400" b="1" dirty="0">
                <a:solidFill>
                  <a:srgbClr val="C00000"/>
                </a:solidFill>
              </a:rPr>
              <a:t>Велосипедист едет не по той стороне дороги!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" sz="2400" b="1" dirty="0">
                <a:solidFill>
                  <a:srgbClr val="C00000"/>
                </a:solidFill>
              </a:rPr>
              <a:t> Велосипед – это транспортное средство.</a:t>
            </a:r>
            <a:r>
              <a:rPr lang="ru" sz="2400" dirty="0">
                <a:solidFill>
                  <a:srgbClr val="0033CC"/>
                </a:solidFill>
              </a:rPr>
              <a:t> </a:t>
            </a:r>
            <a:endParaRPr lang="ru" altLang="et-EE" sz="2400" dirty="0">
              <a:solidFill>
                <a:srgbClr val="0033CC"/>
              </a:solidFill>
            </a:endParaRPr>
          </a:p>
        </p:txBody>
      </p:sp>
      <p:sp>
        <p:nvSpPr>
          <p:cNvPr id="4" name="Teksti kohatäide 2"/>
          <p:cNvSpPr txBox="1">
            <a:spLocks/>
          </p:cNvSpPr>
          <p:nvPr/>
        </p:nvSpPr>
        <p:spPr bwMode="auto">
          <a:xfrm>
            <a:off x="323305" y="4428381"/>
            <a:ext cx="734481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000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0"/>
              </a:spcAft>
            </a:pPr>
            <a:r>
              <a:rPr lang="ru-RU" altLang="et-EE" sz="2000" kern="0" dirty="0"/>
              <a:t>Пешеходы, толкающие велосипед, электрический самобалансирующийся самокат, мини-мопед, мопед или мотоцикл, должны двигаться только по краю проезжей части попутного направления, по возможности за пределами проезжей части. </a:t>
            </a:r>
          </a:p>
          <a:p>
            <a:pPr>
              <a:spcAft>
                <a:spcPts val="0"/>
              </a:spcAft>
            </a:pPr>
            <a:r>
              <a:rPr lang="ru-RU" altLang="et-EE" sz="1800" i="1" kern="0" dirty="0"/>
              <a:t>Закон о дорожном движении, статья 22 «Расположение пешеходов на дороге», часть 5</a:t>
            </a:r>
          </a:p>
          <a:p>
            <a:pPr>
              <a:spcAft>
                <a:spcPts val="0"/>
              </a:spcAft>
            </a:pPr>
            <a:endParaRPr lang="et-EE" altLang="et-EE" sz="1800" i="1" kern="0" dirty="0"/>
          </a:p>
        </p:txBody>
      </p:sp>
      <p:pic>
        <p:nvPicPr>
          <p:cNvPr id="17411" name="Picture 3" descr="C:\Users\Kasutaja\AppData\Local\Microsoft\Windows\Temporary Internet Files\Content.IE5\HZ6QG8FC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208" y="5646611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 kohatäide 2"/>
          <p:cNvSpPr txBox="1">
            <a:spLocks/>
          </p:cNvSpPr>
          <p:nvPr/>
        </p:nvSpPr>
        <p:spPr bwMode="auto">
          <a:xfrm>
            <a:off x="323305" y="2988221"/>
            <a:ext cx="77132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000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altLang="et-EE" sz="3600" kern="0" dirty="0">
                <a:solidFill>
                  <a:srgbClr val="0033CC"/>
                </a:solidFill>
              </a:rPr>
              <a:t>По какой стороне он должен двигаться, если будет толкать велосипед?</a:t>
            </a:r>
          </a:p>
          <a:p>
            <a:pPr algn="ctr">
              <a:spcAft>
                <a:spcPts val="0"/>
              </a:spcAft>
            </a:pPr>
            <a:endParaRPr lang="et-EE" altLang="et-EE" sz="3600" kern="0" dirty="0">
              <a:solidFill>
                <a:srgbClr val="0033CC"/>
              </a:solidFill>
            </a:endParaRPr>
          </a:p>
        </p:txBody>
      </p:sp>
      <p:sp>
        <p:nvSpPr>
          <p:cNvPr id="6" name="Teksti kohatäide 2"/>
          <p:cNvSpPr txBox="1">
            <a:spLocks/>
          </p:cNvSpPr>
          <p:nvPr/>
        </p:nvSpPr>
        <p:spPr bwMode="auto">
          <a:xfrm>
            <a:off x="323305" y="323925"/>
            <a:ext cx="504056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000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altLang="et-EE" sz="2000" kern="0" dirty="0"/>
              <a:t>На велосипеде и мини-мопеде можно передвигаться по велосипедным полосам, велосипедным дорожкам либо по проезжей части как можно ближе к ее правому краю, за исключением тех случаев, когда совершается левый поворот или разворот.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altLang="et-EE" sz="1800" i="1" kern="0" dirty="0"/>
              <a:t>Закон о дорожном движении, статья 31 «Расположение пешеходов на дороге», часть 2</a:t>
            </a:r>
          </a:p>
        </p:txBody>
      </p:sp>
    </p:spTree>
    <p:extLst>
      <p:ext uri="{BB962C8B-B14F-4D97-AF65-F5344CB8AC3E}">
        <p14:creationId xmlns:p14="http://schemas.microsoft.com/office/powerpoint/2010/main" val="400847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'i kujundus">
  <a:themeElements>
    <a:clrScheme name="Office'i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'i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Roboto Condensed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Roboto Condensed"/>
            <a:ea typeface="Microsoft YaHei" pitchFamily="34" charset="-122"/>
          </a:defRPr>
        </a:defPPr>
      </a:lstStyle>
    </a:lnDef>
  </a:objectDefaults>
  <a:extraClrSchemeLst>
    <a:extraClrScheme>
      <a:clrScheme name="Office'i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'i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9984</TotalTime>
  <Words>956</Words>
  <Application>Microsoft Office PowerPoint</Application>
  <PresentationFormat>Kohandatud</PresentationFormat>
  <Paragraphs>131</Paragraphs>
  <Slides>25</Slides>
  <Notes>16</Notes>
  <HiddenSlides>0</HiddenSlides>
  <MMClips>0</MMClips>
  <ScaleCrop>false</ScaleCrop>
  <HeadingPairs>
    <vt:vector size="6" baseType="variant">
      <vt:variant>
        <vt:lpstr>Kasutatud fondid</vt:lpstr>
      </vt:variant>
      <vt:variant>
        <vt:i4>9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25</vt:i4>
      </vt:variant>
    </vt:vector>
  </HeadingPairs>
  <TitlesOfParts>
    <vt:vector size="35" baseType="lpstr">
      <vt:lpstr>Arial Unicode MS</vt:lpstr>
      <vt:lpstr>Microsoft YaHei</vt:lpstr>
      <vt:lpstr>Arial</vt:lpstr>
      <vt:lpstr>Book Antiqua</vt:lpstr>
      <vt:lpstr>Calibri</vt:lpstr>
      <vt:lpstr>Constantia</vt:lpstr>
      <vt:lpstr>Roboto Condensed</vt:lpstr>
      <vt:lpstr>Times New Roman</vt:lpstr>
      <vt:lpstr>Wingdings 2</vt:lpstr>
      <vt:lpstr>Office'i kujundus</vt:lpstr>
      <vt:lpstr>PowerPointi esitlus</vt:lpstr>
      <vt:lpstr>Почему в машине  подголовник?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    </vt:lpstr>
      <vt:lpstr>Как правильно надеть велосипедный шлем?   Назови не менее 3 важных правил  для этого действия.   </vt:lpstr>
      <vt:lpstr>PowerPointi esitlus</vt:lpstr>
      <vt:lpstr>Какой дорожный знак запрещает проезд на велосипеде?</vt:lpstr>
      <vt:lpstr>Знак номер 3–  запрет на въезд</vt:lpstr>
      <vt:lpstr> </vt:lpstr>
      <vt:lpstr>    </vt:lpstr>
      <vt:lpstr>Как велосипедист  должен выполнять    левый поворот  на перекрестке?</vt:lpstr>
      <vt:lpstr>PowerPointi esitlus</vt:lpstr>
      <vt:lpstr>На каком расстоянии водитель, двигаясь в темное время суток  с включенным ближним светом фар, замечает пешехода  в темной одежде и  без светоотражателя?</vt:lpstr>
      <vt:lpstr>PowerPointi esitlus</vt:lpstr>
      <vt:lpstr>PowerPointi esitlus</vt:lpstr>
      <vt:lpstr>Длина остановочного пути :              50 км/ч  60 км/ч На сухой дороге       28 м   37 м На мокрой дороге         38 м   51 м На заснеженной дороге     62 м   86 м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Mari-Jaana Adams</dc:creator>
  <cp:lastModifiedBy>Reesi Efert</cp:lastModifiedBy>
  <cp:revision>350</cp:revision>
  <cp:lastPrinted>2017-01-12T09:00:27Z</cp:lastPrinted>
  <dcterms:modified xsi:type="dcterms:W3CDTF">2018-07-18T06:38:05Z</dcterms:modified>
</cp:coreProperties>
</file>