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1" r:id="rId1"/>
  </p:sldMasterIdLst>
  <p:notesMasterIdLst>
    <p:notesMasterId r:id="rId28"/>
  </p:notesMasterIdLst>
  <p:handoutMasterIdLst>
    <p:handoutMasterId r:id="rId29"/>
  </p:handoutMasterIdLst>
  <p:sldIdLst>
    <p:sldId id="288" r:id="rId2"/>
    <p:sldId id="385" r:id="rId3"/>
    <p:sldId id="386" r:id="rId4"/>
    <p:sldId id="462" r:id="rId5"/>
    <p:sldId id="460" r:id="rId6"/>
    <p:sldId id="388" r:id="rId7"/>
    <p:sldId id="463" r:id="rId8"/>
    <p:sldId id="389" r:id="rId9"/>
    <p:sldId id="457" r:id="rId10"/>
    <p:sldId id="464" r:id="rId11"/>
    <p:sldId id="461" r:id="rId12"/>
    <p:sldId id="396" r:id="rId13"/>
    <p:sldId id="465" r:id="rId14"/>
    <p:sldId id="397" r:id="rId15"/>
    <p:sldId id="398" r:id="rId16"/>
    <p:sldId id="399" r:id="rId17"/>
    <p:sldId id="400" r:id="rId18"/>
    <p:sldId id="466" r:id="rId19"/>
    <p:sldId id="401" r:id="rId20"/>
    <p:sldId id="406" r:id="rId21"/>
    <p:sldId id="407" r:id="rId22"/>
    <p:sldId id="402" r:id="rId23"/>
    <p:sldId id="437" r:id="rId24"/>
    <p:sldId id="408" r:id="rId25"/>
    <p:sldId id="409" r:id="rId26"/>
    <p:sldId id="291" r:id="rId27"/>
  </p:sldIdLst>
  <p:sldSz cx="8999538" cy="6840538"/>
  <p:notesSz cx="6797675" cy="9926638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4">
          <p15:clr>
            <a:srgbClr val="A4A3A4"/>
          </p15:clr>
        </p15:guide>
        <p15:guide id="2" pos="283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DDEEB"/>
    <a:srgbClr val="6699FF"/>
    <a:srgbClr val="0066FF"/>
    <a:srgbClr val="0099FF"/>
    <a:srgbClr val="3366FF"/>
    <a:srgbClr val="FFCC00"/>
    <a:srgbClr val="B2B2B2"/>
    <a:srgbClr val="0033CC"/>
    <a:srgbClr val="0000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314" autoAdjust="0"/>
  </p:normalViewPr>
  <p:slideViewPr>
    <p:cSldViewPr>
      <p:cViewPr varScale="1">
        <p:scale>
          <a:sx n="91" d="100"/>
          <a:sy n="91" d="100"/>
        </p:scale>
        <p:origin x="1758" y="84"/>
      </p:cViewPr>
      <p:guideLst>
        <p:guide orient="horz" pos="2154"/>
        <p:guide pos="283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se kohatäid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Kuupäeva kohatäid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85BEF3-9C0D-4B61-B6A9-72E8582BB8AF}" type="datetimeFigureOut">
              <a:rPr lang="et-EE" smtClean="0"/>
              <a:pPr/>
              <a:t>8.05.2019</a:t>
            </a:fld>
            <a:endParaRPr lang="et-EE"/>
          </a:p>
        </p:txBody>
      </p:sp>
      <p:sp>
        <p:nvSpPr>
          <p:cNvPr id="4" name="Jaluse kohatäide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5" name="Slaidinumbri kohatäide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234445-D705-4ED7-9237-0A95FA5B88D2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8927893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se kohatäid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Kuupäeva kohatäide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AD49BB-FBC0-4671-8F4C-B61C4EE6078F}" type="datetimeFigureOut">
              <a:rPr lang="et-EE" smtClean="0"/>
              <a:pPr/>
              <a:t>8.05.2019</a:t>
            </a:fld>
            <a:endParaRPr lang="et-EE"/>
          </a:p>
        </p:txBody>
      </p:sp>
      <p:sp>
        <p:nvSpPr>
          <p:cNvPr id="4" name="Slaidi pildi kohatäide 3"/>
          <p:cNvSpPr>
            <a:spLocks noGrp="1" noRot="1" noChangeAspect="1"/>
          </p:cNvSpPr>
          <p:nvPr>
            <p:ph type="sldImg" idx="2"/>
          </p:nvPr>
        </p:nvSpPr>
        <p:spPr>
          <a:xfrm>
            <a:off x="950913" y="744538"/>
            <a:ext cx="489585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t-EE"/>
          </a:p>
        </p:txBody>
      </p:sp>
      <p:sp>
        <p:nvSpPr>
          <p:cNvPr id="5" name="Märkmete kohatäide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t-EE"/>
              <a:t>Muutke teksti 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BC6460-37AF-4F27-B2E3-33C301BCF89B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19090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>
                <a:solidFill>
                  <a:schemeClr val="tx1"/>
                </a:solidFill>
                <a:latin typeface="Roboto Condensed"/>
                <a:ea typeface="Microsoft YaHei" pitchFamily="34" charset="-122"/>
              </a:defRPr>
            </a:lvl1pPr>
            <a:lvl2pPr eaLnBrk="0"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>
                <a:solidFill>
                  <a:schemeClr val="tx1"/>
                </a:solidFill>
                <a:latin typeface="Roboto Condensed"/>
                <a:ea typeface="Microsoft YaHei" pitchFamily="34" charset="-122"/>
              </a:defRPr>
            </a:lvl2pPr>
            <a:lvl3pPr eaLnBrk="0"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>
                <a:solidFill>
                  <a:schemeClr val="tx1"/>
                </a:solidFill>
                <a:latin typeface="Roboto Condensed"/>
                <a:ea typeface="Microsoft YaHei" pitchFamily="34" charset="-122"/>
              </a:defRPr>
            </a:lvl3pPr>
            <a:lvl4pPr eaLnBrk="0"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>
                <a:solidFill>
                  <a:schemeClr val="tx1"/>
                </a:solidFill>
                <a:latin typeface="Roboto Condensed"/>
                <a:ea typeface="Microsoft YaHei" pitchFamily="34" charset="-122"/>
              </a:defRPr>
            </a:lvl4pPr>
            <a:lvl5pPr eaLnBrk="0"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>
                <a:solidFill>
                  <a:schemeClr val="tx1"/>
                </a:solidFill>
                <a:latin typeface="Roboto Condensed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>
                <a:solidFill>
                  <a:schemeClr val="tx1"/>
                </a:solidFill>
                <a:latin typeface="Roboto Condensed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>
                <a:solidFill>
                  <a:schemeClr val="tx1"/>
                </a:solidFill>
                <a:latin typeface="Roboto Condensed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>
                <a:solidFill>
                  <a:schemeClr val="tx1"/>
                </a:solidFill>
                <a:latin typeface="Roboto Condensed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>
                <a:solidFill>
                  <a:schemeClr val="tx1"/>
                </a:solidFill>
                <a:latin typeface="Roboto Condensed"/>
                <a:ea typeface="Microsoft YaHei" pitchFamily="34" charset="-122"/>
              </a:defRPr>
            </a:lvl9pPr>
          </a:lstStyle>
          <a:p>
            <a:pPr eaLnBrk="1"/>
            <a:fld id="{AB13F131-7306-42AF-B5FE-447D109C9AE8}" type="slidenum">
              <a:rPr lang="et-EE" altLang="et-EE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</a:rPr>
              <a:pPr eaLnBrk="1"/>
              <a:t>1</a:t>
            </a:fld>
            <a:endParaRPr lang="et-EE" altLang="et-EE">
              <a:solidFill>
                <a:srgbClr val="000000"/>
              </a:solidFill>
              <a:latin typeface="Times New Roman" pitchFamily="18" charset="0"/>
              <a:ea typeface="Arial Unicode MS" pitchFamily="34" charset="-128"/>
            </a:endParaRPr>
          </a:p>
        </p:txBody>
      </p:sp>
      <p:sp>
        <p:nvSpPr>
          <p:cNvPr id="1331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9325" y="754063"/>
            <a:ext cx="4897438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3786" tIns="41893" rIns="83786" bIns="41893" anchor="ctr"/>
          <a:lstStyle/>
          <a:p>
            <a:endParaRPr lang="et-EE" altLang="et-EE"/>
          </a:p>
        </p:txBody>
      </p:sp>
    </p:spTree>
    <p:extLst>
      <p:ext uri="{BB962C8B-B14F-4D97-AF65-F5344CB8AC3E}">
        <p14:creationId xmlns:p14="http://schemas.microsoft.com/office/powerpoint/2010/main" val="37482292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C6460-37AF-4F27-B2E3-33C301BCF89B}" type="slidenum">
              <a:rPr lang="et-EE" smtClean="0"/>
              <a:pPr/>
              <a:t>11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8555562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baseline="0" dirty="0"/>
          </a:p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C6460-37AF-4F27-B2E3-33C301BCF89B}" type="slidenum">
              <a:rPr lang="et-EE" smtClean="0"/>
              <a:pPr/>
              <a:t>13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7237955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baseline="0" dirty="0"/>
          </a:p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C6460-37AF-4F27-B2E3-33C301BCF89B}" type="slidenum">
              <a:rPr lang="et-EE" smtClean="0"/>
              <a:pPr/>
              <a:t>14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8682947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C6460-37AF-4F27-B2E3-33C301BCF89B}" type="slidenum">
              <a:rPr lang="et-EE" smtClean="0"/>
              <a:pPr/>
              <a:t>15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3458229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C6460-37AF-4F27-B2E3-33C301BCF89B}" type="slidenum">
              <a:rPr lang="et-EE" smtClean="0"/>
              <a:pPr/>
              <a:t>16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5067750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C6460-37AF-4F27-B2E3-33C301BCF89B}" type="slidenum">
              <a:rPr lang="et-EE" smtClean="0"/>
              <a:pPr/>
              <a:t>17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7393852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aidi pildi kohatä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49325" y="744538"/>
            <a:ext cx="48990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Märkmete kohatäid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t-EE" altLang="et-EE" dirty="0"/>
          </a:p>
        </p:txBody>
      </p:sp>
      <p:sp>
        <p:nvSpPr>
          <p:cNvPr id="45060" name="Slaidinumbri kohatä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CC10647-9CD4-4384-A491-8AD98C7B44FB}" type="slidenum">
              <a:rPr lang="et-EE" altLang="et-EE" smtClean="0">
                <a:latin typeface="Book Antiqua" pitchFamily="18" charset="0"/>
              </a:rPr>
              <a:pPr eaLnBrk="1" hangingPunct="1">
                <a:spcBef>
                  <a:spcPct val="0"/>
                </a:spcBef>
              </a:pPr>
              <a:t>18</a:t>
            </a:fld>
            <a:endParaRPr lang="et-EE" altLang="et-EE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94439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aidi pildi kohatä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49325" y="744538"/>
            <a:ext cx="48990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Märkmete kohatäid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t-EE" altLang="et-EE" dirty="0"/>
          </a:p>
        </p:txBody>
      </p:sp>
      <p:sp>
        <p:nvSpPr>
          <p:cNvPr id="45060" name="Slaidinumbri kohatä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CC10647-9CD4-4384-A491-8AD98C7B44FB}" type="slidenum">
              <a:rPr lang="et-EE" altLang="et-EE" smtClean="0">
                <a:latin typeface="Book Antiqua" pitchFamily="18" charset="0"/>
              </a:rPr>
              <a:pPr eaLnBrk="1" hangingPunct="1">
                <a:spcBef>
                  <a:spcPct val="0"/>
                </a:spcBef>
              </a:pPr>
              <a:t>19</a:t>
            </a:fld>
            <a:endParaRPr lang="et-EE" altLang="et-EE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85642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aidi pildi kohatä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49325" y="744538"/>
            <a:ext cx="48990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Märkmete kohatäid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t-EE" altLang="et-EE" dirty="0"/>
          </a:p>
        </p:txBody>
      </p:sp>
      <p:sp>
        <p:nvSpPr>
          <p:cNvPr id="49156" name="Slaidinumbri kohatä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98F7C88-21F3-4C20-BF3B-6C2E54BF372B}" type="slidenum">
              <a:rPr lang="et-EE" altLang="et-EE" smtClean="0">
                <a:latin typeface="Book Antiqua" pitchFamily="18" charset="0"/>
              </a:rPr>
              <a:pPr eaLnBrk="1" hangingPunct="1">
                <a:spcBef>
                  <a:spcPct val="0"/>
                </a:spcBef>
              </a:pPr>
              <a:t>20</a:t>
            </a:fld>
            <a:endParaRPr lang="et-EE" altLang="et-EE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6006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aidi pildi kohatä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49325" y="744538"/>
            <a:ext cx="48990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Märkmete kohatäid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t-EE" altLang="et-EE" dirty="0"/>
          </a:p>
        </p:txBody>
      </p:sp>
      <p:sp>
        <p:nvSpPr>
          <p:cNvPr id="50180" name="Slaidinumbri kohatä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E8C9282-E11B-44E4-B1F8-63487DF900C1}" type="slidenum">
              <a:rPr lang="et-EE" altLang="et-EE" smtClean="0">
                <a:latin typeface="Book Antiqua" pitchFamily="18" charset="0"/>
              </a:rPr>
              <a:pPr eaLnBrk="1" hangingPunct="1">
                <a:spcBef>
                  <a:spcPct val="0"/>
                </a:spcBef>
              </a:pPr>
              <a:t>21</a:t>
            </a:fld>
            <a:endParaRPr lang="et-EE" altLang="et-EE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21084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aidi pildi kohatä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49325" y="744538"/>
            <a:ext cx="48990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Märkmete kohatäid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t-EE" altLang="et-EE" dirty="0"/>
          </a:p>
        </p:txBody>
      </p:sp>
      <p:sp>
        <p:nvSpPr>
          <p:cNvPr id="35844" name="Slaidinumbri kohatä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0F76D84-8451-4C19-BC9D-67FF4945FF62}" type="slidenum">
              <a:rPr lang="et-EE" altLang="et-EE" smtClean="0">
                <a:latin typeface="Book Antiqua" pitchFamily="18" charset="0"/>
              </a:rPr>
              <a:pPr eaLnBrk="1" hangingPunct="1">
                <a:spcBef>
                  <a:spcPct val="0"/>
                </a:spcBef>
              </a:pPr>
              <a:t>2</a:t>
            </a:fld>
            <a:endParaRPr lang="et-EE" altLang="et-EE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95868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588" y="0"/>
            <a:ext cx="1587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768" y="4715156"/>
            <a:ext cx="5438140" cy="436875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4669827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aidi pildi kohatä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49325" y="744538"/>
            <a:ext cx="48990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Märkmete kohatäid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t-EE" altLang="et-EE" dirty="0"/>
          </a:p>
        </p:txBody>
      </p:sp>
      <p:sp>
        <p:nvSpPr>
          <p:cNvPr id="51204" name="Slaidinumbri kohatä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CEF233F-0A39-4CEA-AEF0-C3563FF3CB69}" type="slidenum">
              <a:rPr lang="et-EE" altLang="et-EE" smtClean="0">
                <a:latin typeface="Book Antiqua" pitchFamily="18" charset="0"/>
              </a:rPr>
              <a:pPr eaLnBrk="1" hangingPunct="1">
                <a:spcBef>
                  <a:spcPct val="0"/>
                </a:spcBef>
              </a:pPr>
              <a:t>24</a:t>
            </a:fld>
            <a:endParaRPr lang="et-EE" altLang="et-EE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184576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>
                <a:solidFill>
                  <a:schemeClr val="tx1"/>
                </a:solidFill>
                <a:latin typeface="Roboto Condensed"/>
                <a:ea typeface="Microsoft YaHei" pitchFamily="34" charset="-122"/>
              </a:defRPr>
            </a:lvl1pPr>
            <a:lvl2pPr eaLnBrk="0"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>
                <a:solidFill>
                  <a:schemeClr val="tx1"/>
                </a:solidFill>
                <a:latin typeface="Roboto Condensed"/>
                <a:ea typeface="Microsoft YaHei" pitchFamily="34" charset="-122"/>
              </a:defRPr>
            </a:lvl2pPr>
            <a:lvl3pPr eaLnBrk="0"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>
                <a:solidFill>
                  <a:schemeClr val="tx1"/>
                </a:solidFill>
                <a:latin typeface="Roboto Condensed"/>
                <a:ea typeface="Microsoft YaHei" pitchFamily="34" charset="-122"/>
              </a:defRPr>
            </a:lvl3pPr>
            <a:lvl4pPr eaLnBrk="0"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>
                <a:solidFill>
                  <a:schemeClr val="tx1"/>
                </a:solidFill>
                <a:latin typeface="Roboto Condensed"/>
                <a:ea typeface="Microsoft YaHei" pitchFamily="34" charset="-122"/>
              </a:defRPr>
            </a:lvl4pPr>
            <a:lvl5pPr eaLnBrk="0"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>
                <a:solidFill>
                  <a:schemeClr val="tx1"/>
                </a:solidFill>
                <a:latin typeface="Roboto Condensed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>
                <a:solidFill>
                  <a:schemeClr val="tx1"/>
                </a:solidFill>
                <a:latin typeface="Roboto Condensed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>
                <a:solidFill>
                  <a:schemeClr val="tx1"/>
                </a:solidFill>
                <a:latin typeface="Roboto Condensed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>
                <a:solidFill>
                  <a:schemeClr val="tx1"/>
                </a:solidFill>
                <a:latin typeface="Roboto Condensed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11163" algn="l"/>
                <a:tab pos="822325" algn="l"/>
                <a:tab pos="1233488" algn="l"/>
                <a:tab pos="1646238" algn="l"/>
                <a:tab pos="2057400" algn="l"/>
                <a:tab pos="2468563" algn="l"/>
                <a:tab pos="2881313" algn="l"/>
              </a:tabLst>
              <a:defRPr>
                <a:solidFill>
                  <a:schemeClr val="tx1"/>
                </a:solidFill>
                <a:latin typeface="Roboto Condensed"/>
                <a:ea typeface="Microsoft YaHei" pitchFamily="34" charset="-122"/>
              </a:defRPr>
            </a:lvl9pPr>
          </a:lstStyle>
          <a:p>
            <a:pPr eaLnBrk="1"/>
            <a:fld id="{3AC5E5A0-A5A9-44DA-9DD5-00ED15F34C89}" type="slidenum">
              <a:rPr lang="et-EE" altLang="et-EE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</a:rPr>
              <a:pPr eaLnBrk="1"/>
              <a:t>26</a:t>
            </a:fld>
            <a:endParaRPr lang="et-EE" altLang="et-EE">
              <a:solidFill>
                <a:srgbClr val="000000"/>
              </a:solidFill>
              <a:latin typeface="Times New Roman" pitchFamily="18" charset="0"/>
              <a:ea typeface="Arial Unicode MS" pitchFamily="34" charset="-128"/>
            </a:endParaRPr>
          </a:p>
        </p:txBody>
      </p:sp>
      <p:sp>
        <p:nvSpPr>
          <p:cNvPr id="1638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9325" y="754063"/>
            <a:ext cx="4897438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3786" tIns="41893" rIns="83786" bIns="41893" anchor="ctr"/>
          <a:lstStyle/>
          <a:p>
            <a:endParaRPr lang="et-EE" altLang="et-EE" dirty="0"/>
          </a:p>
        </p:txBody>
      </p:sp>
    </p:spTree>
    <p:extLst>
      <p:ext uri="{BB962C8B-B14F-4D97-AF65-F5344CB8AC3E}">
        <p14:creationId xmlns:p14="http://schemas.microsoft.com/office/powerpoint/2010/main" val="9194735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49325" y="744538"/>
            <a:ext cx="48990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t-EE" altLang="et-EE" dirty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94D80EA-E3CA-4A17-9240-F33A6C8424B7}" type="slidenum">
              <a:rPr lang="et-EE" altLang="et-EE" smtClean="0">
                <a:latin typeface="Book Antiqua" pitchFamily="18" charset="0"/>
              </a:rPr>
              <a:pPr eaLnBrk="1" hangingPunct="1">
                <a:spcBef>
                  <a:spcPct val="0"/>
                </a:spcBef>
              </a:pPr>
              <a:t>3</a:t>
            </a:fld>
            <a:endParaRPr lang="et-EE" altLang="et-EE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81714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aidi pildi kohatä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49325" y="744538"/>
            <a:ext cx="48990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Märkmete kohatäid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t-EE" altLang="et-EE" dirty="0"/>
          </a:p>
        </p:txBody>
      </p:sp>
      <p:sp>
        <p:nvSpPr>
          <p:cNvPr id="37892" name="Slaidinumbri kohatä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F178870-ACAA-4E1F-AC4C-4A45313EFEC1}" type="slidenum">
              <a:rPr lang="et-EE" altLang="et-EE" smtClean="0">
                <a:latin typeface="Book Antiqua" pitchFamily="18" charset="0"/>
              </a:rPr>
              <a:pPr eaLnBrk="1" hangingPunct="1">
                <a:spcBef>
                  <a:spcPct val="0"/>
                </a:spcBef>
              </a:pPr>
              <a:t>5</a:t>
            </a:fld>
            <a:endParaRPr lang="et-EE" altLang="et-EE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10677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aidi pildi kohatä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49325" y="744538"/>
            <a:ext cx="48990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Märkmete kohatäid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t-EE" altLang="et-EE" dirty="0"/>
          </a:p>
        </p:txBody>
      </p:sp>
      <p:sp>
        <p:nvSpPr>
          <p:cNvPr id="38916" name="Slaidinumbri kohatä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C9D6EF9-9516-4B49-9D52-19D5AA23E383}" type="slidenum">
              <a:rPr lang="et-EE" altLang="et-EE" smtClean="0">
                <a:latin typeface="Book Antiqua" pitchFamily="18" charset="0"/>
              </a:rPr>
              <a:pPr eaLnBrk="1" hangingPunct="1">
                <a:spcBef>
                  <a:spcPct val="0"/>
                </a:spcBef>
              </a:pPr>
              <a:t>6</a:t>
            </a:fld>
            <a:endParaRPr lang="et-EE" altLang="et-EE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71900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aidi pildi kohatä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49325" y="744538"/>
            <a:ext cx="48990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Märkmete kohatäid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t-EE" altLang="et-EE" dirty="0"/>
          </a:p>
        </p:txBody>
      </p:sp>
      <p:sp>
        <p:nvSpPr>
          <p:cNvPr id="39940" name="Slaidinumbri kohatä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BC59066-947C-439F-90E7-8F44563A38F6}" type="slidenum">
              <a:rPr lang="et-EE" altLang="et-EE" smtClean="0">
                <a:latin typeface="Book Antiqua" pitchFamily="18" charset="0"/>
              </a:rPr>
              <a:pPr eaLnBrk="1" hangingPunct="1">
                <a:spcBef>
                  <a:spcPct val="0"/>
                </a:spcBef>
              </a:pPr>
              <a:t>7</a:t>
            </a:fld>
            <a:endParaRPr lang="et-EE" altLang="et-EE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79194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aidi pildi kohatä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49325" y="744538"/>
            <a:ext cx="48990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Märkmete kohatäid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t-EE" altLang="et-EE" dirty="0"/>
          </a:p>
        </p:txBody>
      </p:sp>
      <p:sp>
        <p:nvSpPr>
          <p:cNvPr id="39940" name="Slaidinumbri kohatä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BC59066-947C-439F-90E7-8F44563A38F6}" type="slidenum">
              <a:rPr lang="et-EE" altLang="et-EE" smtClean="0">
                <a:latin typeface="Book Antiqua" pitchFamily="18" charset="0"/>
              </a:rPr>
              <a:pPr eaLnBrk="1" hangingPunct="1">
                <a:spcBef>
                  <a:spcPct val="0"/>
                </a:spcBef>
              </a:pPr>
              <a:t>8</a:t>
            </a:fld>
            <a:endParaRPr lang="et-EE" altLang="et-EE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14561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aidi pildi kohatä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49325" y="744538"/>
            <a:ext cx="48990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Märkmete kohatäid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t-EE" altLang="et-EE" dirty="0"/>
          </a:p>
        </p:txBody>
      </p:sp>
      <p:sp>
        <p:nvSpPr>
          <p:cNvPr id="43012" name="Slaidinumbri kohatä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B5C1E42-CCFD-48F6-849E-1F922DF42223}" type="slidenum">
              <a:rPr lang="et-EE" altLang="et-EE" smtClean="0">
                <a:latin typeface="Book Antiqua" pitchFamily="18" charset="0"/>
              </a:rPr>
              <a:pPr eaLnBrk="1" hangingPunct="1">
                <a:spcBef>
                  <a:spcPct val="0"/>
                </a:spcBef>
              </a:pPr>
              <a:t>9</a:t>
            </a:fld>
            <a:endParaRPr lang="et-EE" altLang="et-EE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88477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C6460-37AF-4F27-B2E3-33C301BCF89B}" type="slidenum">
              <a:rPr lang="et-EE" smtClean="0"/>
              <a:pPr/>
              <a:t>10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58550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itli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ctrTitle"/>
          </p:nvPr>
        </p:nvSpPr>
        <p:spPr>
          <a:xfrm>
            <a:off x="674688" y="2125663"/>
            <a:ext cx="7650162" cy="1465262"/>
          </a:xfrm>
        </p:spPr>
        <p:txBody>
          <a:bodyPr/>
          <a:lstStyle/>
          <a:p>
            <a:r>
              <a:rPr lang="et-EE"/>
              <a:t>Klõpsake tiitlilaadi muutmiseks</a:t>
            </a:r>
          </a:p>
        </p:txBody>
      </p:sp>
      <p:sp>
        <p:nvSpPr>
          <p:cNvPr id="3" name="Alapealkiri 2"/>
          <p:cNvSpPr>
            <a:spLocks noGrp="1"/>
          </p:cNvSpPr>
          <p:nvPr>
            <p:ph type="subTitle" idx="1"/>
          </p:nvPr>
        </p:nvSpPr>
        <p:spPr>
          <a:xfrm>
            <a:off x="1349375" y="3876675"/>
            <a:ext cx="6300788" cy="174783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t-EE"/>
              <a:t>Klõpsake juhtslaidi alamtiitli laadi redigeerimiseks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12065A-43BF-4AB6-8887-89BC9E26672F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272784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itel ja vertikaal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Klõpsake tiitlilaadi muutmiseks</a:t>
            </a:r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t-EE"/>
              <a:t>Klõpsake juhtslaidi teksti 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AAF837-2008-4989-B00B-9DBDEA04717C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015425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altiitel ja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altiitel 1"/>
          <p:cNvSpPr>
            <a:spLocks noGrp="1"/>
          </p:cNvSpPr>
          <p:nvPr>
            <p:ph type="title" orient="vert"/>
          </p:nvPr>
        </p:nvSpPr>
        <p:spPr>
          <a:xfrm>
            <a:off x="7305675" y="301625"/>
            <a:ext cx="2266950" cy="5432425"/>
          </a:xfrm>
        </p:spPr>
        <p:txBody>
          <a:bodyPr vert="eaVert"/>
          <a:lstStyle/>
          <a:p>
            <a:r>
              <a:rPr lang="et-EE"/>
              <a:t>Klõpsake tiitlilaadi muutmiseks</a:t>
            </a:r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0037" cy="5432425"/>
          </a:xfrm>
        </p:spPr>
        <p:txBody>
          <a:bodyPr vert="eaVert"/>
          <a:lstStyle/>
          <a:p>
            <a:pPr lvl="0"/>
            <a:r>
              <a:rPr lang="et-EE"/>
              <a:t>Klõpsake juhtslaidi teksti 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9DAE9C-43A5-4163-ACAE-96CA8CB8F6FB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5749171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handatud paigu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69387" cy="1260475"/>
          </a:xfrm>
        </p:spPr>
        <p:txBody>
          <a:bodyPr/>
          <a:lstStyle/>
          <a:p>
            <a:r>
              <a:rPr lang="et-EE"/>
              <a:t>Klõpsake tiitlilaadi muutmiseks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EF35E-C37A-42A4-B6DA-7E71ED2A46D7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648380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itel j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Klõpsake tiitlilaadi muutmiseks</a:t>
            </a: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t-EE"/>
              <a:t>Klõpsake juhtslaidi teksti 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180266-B28A-4581-9433-09031FA26A94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125445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Jaotise pä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711200" y="4395788"/>
            <a:ext cx="7648575" cy="13589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t-EE"/>
              <a:t>Klõpsake tiitlilaadi muutmiseks</a:t>
            </a:r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711200" y="2898775"/>
            <a:ext cx="7648575" cy="14970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t-EE"/>
              <a:t>Klõpsake juhtslaidi teksti laadide redigeerimiseks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33DD40-B523-4141-9047-624D53DD18D8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065403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Klõpsake tiitlilaadi muutmiseks</a:t>
            </a:r>
          </a:p>
        </p:txBody>
      </p:sp>
      <p:sp>
        <p:nvSpPr>
          <p:cNvPr id="3" name="Sisu kohatäide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3965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/>
              <a:t>Klõpsake juhtslaidi teksti 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9287" cy="3965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/>
              <a:t>Klõpsake juhtslaidi teksti 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5C3B54-529E-4044-9A59-E3FE72E2D57D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339601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õrd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49263" y="274638"/>
            <a:ext cx="8101012" cy="1139825"/>
          </a:xfrm>
        </p:spPr>
        <p:txBody>
          <a:bodyPr/>
          <a:lstStyle>
            <a:lvl1pPr>
              <a:defRPr/>
            </a:lvl1pPr>
          </a:lstStyle>
          <a:p>
            <a:r>
              <a:rPr lang="et-EE"/>
              <a:t>Klõpsake tiitlilaadi muutmiseks</a:t>
            </a:r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449263" y="1531938"/>
            <a:ext cx="3976687" cy="6381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/>
              <a:t>Klõpsake juhtslaidi teksti laadide redigeerimiseks</a:t>
            </a:r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449263" y="2170113"/>
            <a:ext cx="3976687" cy="39401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t-EE"/>
              <a:t>Klõpsake juhtslaidi teksti 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5" name="Teksti kohatäide 4"/>
          <p:cNvSpPr>
            <a:spLocks noGrp="1"/>
          </p:cNvSpPr>
          <p:nvPr>
            <p:ph type="body" sz="quarter" idx="3"/>
          </p:nvPr>
        </p:nvSpPr>
        <p:spPr>
          <a:xfrm>
            <a:off x="4572000" y="1531938"/>
            <a:ext cx="3978275" cy="6381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/>
              <a:t>Klõpsake juhtslaidi teksti laadide redigeerimiseks</a:t>
            </a:r>
          </a:p>
        </p:txBody>
      </p:sp>
      <p:sp>
        <p:nvSpPr>
          <p:cNvPr id="6" name="Sisu kohatäide 5"/>
          <p:cNvSpPr>
            <a:spLocks noGrp="1"/>
          </p:cNvSpPr>
          <p:nvPr>
            <p:ph sz="quarter" idx="4"/>
          </p:nvPr>
        </p:nvSpPr>
        <p:spPr>
          <a:xfrm>
            <a:off x="4572000" y="2170113"/>
            <a:ext cx="3978275" cy="39401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t-EE"/>
              <a:t>Klõpsake juhtslaidi teksti 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CC8096-EB25-4E3F-97C1-F6EB3A6B3A53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481834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nult ti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Klõpsake tiitlilaadi muutmiseks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10CAF7-132A-4B0C-B025-796F7FDF3ED8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433098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D3DDBA-DB86-47B8-9C9F-39A5AD575C61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258714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Pealdiseg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49263" y="273050"/>
            <a:ext cx="2962275" cy="11588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t-EE"/>
              <a:t>Klõpsake tiitlilaadi muutmiseks</a:t>
            </a: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3517900" y="273050"/>
            <a:ext cx="5032375" cy="58372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t-EE"/>
              <a:t>Klõpsake juhtslaidi teksti 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449263" y="1431925"/>
            <a:ext cx="2962275" cy="46783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/>
              <a:t>Klõpsake juhtslaidi teksti laadide redigeerimiseks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BE4B0B-CE41-446E-8F2F-0C7AF96684D7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508588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ldiallkirjaga 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1763713" y="4787900"/>
            <a:ext cx="5400675" cy="5651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t-EE"/>
              <a:t>Klõpsake tiitlilaadi muutmiseks</a:t>
            </a:r>
          </a:p>
        </p:txBody>
      </p:sp>
      <p:sp>
        <p:nvSpPr>
          <p:cNvPr id="3" name="Pildi kohatäide 2"/>
          <p:cNvSpPr>
            <a:spLocks noGrp="1"/>
          </p:cNvSpPr>
          <p:nvPr>
            <p:ph type="pic" idx="1"/>
          </p:nvPr>
        </p:nvSpPr>
        <p:spPr>
          <a:xfrm>
            <a:off x="1763713" y="611188"/>
            <a:ext cx="5400675" cy="41036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t-EE" noProof="0"/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1763713" y="5353050"/>
            <a:ext cx="5400675" cy="8032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/>
              <a:t>Klõpsake juhtslaidi teksti laadide redigeerimiseks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BC2D2B-38C3-4BFD-916C-403EA87911E3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976841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9387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t-EE"/>
              <a:t>Click to edit the title text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9387" cy="396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t-EE"/>
              <a:t>Click to edit the outline text format</a:t>
            </a:r>
          </a:p>
          <a:p>
            <a:pPr lvl="1"/>
            <a:r>
              <a:rPr lang="en-GB" altLang="et-EE"/>
              <a:t>Second Outline Level</a:t>
            </a:r>
          </a:p>
          <a:p>
            <a:pPr lvl="2"/>
            <a:r>
              <a:rPr lang="en-GB" altLang="et-EE"/>
              <a:t>Third Outline Level</a:t>
            </a:r>
          </a:p>
          <a:p>
            <a:pPr lvl="3"/>
            <a:r>
              <a:rPr lang="en-GB" altLang="et-EE"/>
              <a:t>Fourth Outline Level</a:t>
            </a:r>
          </a:p>
          <a:p>
            <a:pPr lvl="4"/>
            <a:r>
              <a:rPr lang="en-GB" altLang="et-EE"/>
              <a:t>Fifth Outline Level</a:t>
            </a:r>
          </a:p>
          <a:p>
            <a:pPr lvl="4"/>
            <a:r>
              <a:rPr lang="en-GB" altLang="et-EE"/>
              <a:t>Sixth Outline Level</a:t>
            </a:r>
          </a:p>
          <a:p>
            <a:pPr lvl="4"/>
            <a:r>
              <a:rPr lang="en-GB" altLang="et-EE"/>
              <a:t>Seventh Outline Level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140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t-EE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3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t-E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6325" cy="5191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3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140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fld id="{142EAEA3-64C7-492E-831B-FA1EB5BCB698}" type="slidenum">
              <a:rPr lang="et-EE"/>
              <a:pPr defTabSz="449263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913021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449263" rtl="0" eaLnBrk="0" fontAlgn="base" hangingPunct="0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57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5700">
          <a:solidFill>
            <a:srgbClr val="000000"/>
          </a:solidFill>
          <a:latin typeface="Roboto Condensed"/>
          <a:ea typeface="Microsoft YaHei" pitchFamily="34" charset="-122"/>
        </a:defRPr>
      </a:lvl2pPr>
      <a:lvl3pPr algn="l" defTabSz="449263" rtl="0" eaLnBrk="0" fontAlgn="base" hangingPunct="0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5700">
          <a:solidFill>
            <a:srgbClr val="000000"/>
          </a:solidFill>
          <a:latin typeface="Roboto Condensed"/>
          <a:ea typeface="Microsoft YaHei" pitchFamily="34" charset="-122"/>
        </a:defRPr>
      </a:lvl3pPr>
      <a:lvl4pPr algn="l" defTabSz="449263" rtl="0" eaLnBrk="0" fontAlgn="base" hangingPunct="0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5700">
          <a:solidFill>
            <a:srgbClr val="000000"/>
          </a:solidFill>
          <a:latin typeface="Roboto Condensed"/>
          <a:ea typeface="Microsoft YaHei" pitchFamily="34" charset="-122"/>
        </a:defRPr>
      </a:lvl4pPr>
      <a:lvl5pPr algn="l" defTabSz="449263" rtl="0" eaLnBrk="0" fontAlgn="base" hangingPunct="0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5700">
          <a:solidFill>
            <a:srgbClr val="000000"/>
          </a:solidFill>
          <a:latin typeface="Roboto Condensed"/>
          <a:ea typeface="Microsoft YaHei" pitchFamily="34" charset="-122"/>
        </a:defRPr>
      </a:lvl5pPr>
      <a:lvl6pPr marL="2514600" indent="-228600" algn="l" defTabSz="449263" rtl="0" fontAlgn="base" hangingPunct="0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5700">
          <a:solidFill>
            <a:srgbClr val="000000"/>
          </a:solidFill>
          <a:latin typeface="Roboto Condensed"/>
          <a:ea typeface="Microsoft YaHei" pitchFamily="34" charset="-122"/>
        </a:defRPr>
      </a:lvl6pPr>
      <a:lvl7pPr marL="2971800" indent="-228600" algn="l" defTabSz="449263" rtl="0" fontAlgn="base" hangingPunct="0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5700">
          <a:solidFill>
            <a:srgbClr val="000000"/>
          </a:solidFill>
          <a:latin typeface="Roboto Condensed"/>
          <a:ea typeface="Microsoft YaHei" pitchFamily="34" charset="-122"/>
        </a:defRPr>
      </a:lvl7pPr>
      <a:lvl8pPr marL="3429000" indent="-228600" algn="l" defTabSz="449263" rtl="0" fontAlgn="base" hangingPunct="0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5700">
          <a:solidFill>
            <a:srgbClr val="000000"/>
          </a:solidFill>
          <a:latin typeface="Roboto Condensed"/>
          <a:ea typeface="Microsoft YaHei" pitchFamily="34" charset="-122"/>
        </a:defRPr>
      </a:lvl8pPr>
      <a:lvl9pPr marL="3886200" indent="-228600" algn="l" defTabSz="449263" rtl="0" fontAlgn="base" hangingPunct="0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5700">
          <a:solidFill>
            <a:srgbClr val="000000"/>
          </a:solidFill>
          <a:latin typeface="Roboto Condensed"/>
          <a:ea typeface="Microsoft YaHei" pitchFamily="34" charset="-122"/>
        </a:defRPr>
      </a:lvl9pPr>
    </p:titleStyle>
    <p:bodyStyle>
      <a:lvl1pPr marL="342900" indent="-342900" algn="l" defTabSz="449263" rtl="0" eaLnBrk="0" fontAlgn="base" hangingPunct="0">
        <a:lnSpc>
          <a:spcPct val="110000"/>
        </a:lnSpc>
        <a:spcBef>
          <a:spcPct val="0"/>
        </a:spcBef>
        <a:spcAft>
          <a:spcPts val="1413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110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110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110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110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 hangingPunct="0">
        <a:lnSpc>
          <a:spcPct val="110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 hangingPunct="0">
        <a:lnSpc>
          <a:spcPct val="110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 hangingPunct="0">
        <a:lnSpc>
          <a:spcPct val="110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 hangingPunct="0">
        <a:lnSpc>
          <a:spcPct val="110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" Target="slide2.xml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13" Type="http://schemas.openxmlformats.org/officeDocument/2006/relationships/image" Target="../media/image3.jpeg"/><Relationship Id="rId3" Type="http://schemas.openxmlformats.org/officeDocument/2006/relationships/slide" Target="slide3.xml"/><Relationship Id="rId7" Type="http://schemas.openxmlformats.org/officeDocument/2006/relationships/slide" Target="slide15.xml"/><Relationship Id="rId12" Type="http://schemas.openxmlformats.org/officeDocument/2006/relationships/slide" Target="slide2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11" Type="http://schemas.openxmlformats.org/officeDocument/2006/relationships/slide" Target="slide24.xml"/><Relationship Id="rId5" Type="http://schemas.openxmlformats.org/officeDocument/2006/relationships/slide" Target="slide20.xml"/><Relationship Id="rId10" Type="http://schemas.openxmlformats.org/officeDocument/2006/relationships/slide" Target="slide17.xml"/><Relationship Id="rId4" Type="http://schemas.openxmlformats.org/officeDocument/2006/relationships/slide" Target="slide12.xml"/><Relationship Id="rId9" Type="http://schemas.openxmlformats.org/officeDocument/2006/relationships/slide" Target="slide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7" name="Group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0704959"/>
              </p:ext>
            </p:extLst>
          </p:nvPr>
        </p:nvGraphicFramePr>
        <p:xfrm>
          <a:off x="0" y="0"/>
          <a:ext cx="9002713" cy="1800225"/>
        </p:xfrm>
        <a:graphic>
          <a:graphicData uri="http://schemas.openxmlformats.org/drawingml/2006/table">
            <a:tbl>
              <a:tblPr/>
              <a:tblGrid>
                <a:gridCol w="90027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800225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</a:pPr>
                      <a:endParaRPr kumimoji="0" lang="et-EE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Roboto Condensed"/>
                        <a:ea typeface="Microsoft YaHei" pitchFamily="34" charset="-122"/>
                      </a:endParaRP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052" name="Rectangle 3"/>
          <p:cNvSpPr>
            <a:spLocks noGrp="1" noChangeArrowheads="1"/>
          </p:cNvSpPr>
          <p:nvPr>
            <p:ph type="title"/>
          </p:nvPr>
        </p:nvSpPr>
        <p:spPr>
          <a:xfrm>
            <a:off x="179289" y="2484165"/>
            <a:ext cx="6293296" cy="1368152"/>
          </a:xfrm>
        </p:spPr>
        <p:txBody>
          <a:bodyPr tIns="86184" anchor="t"/>
          <a:lstStyle/>
          <a:p>
            <a:pPr algn="ctr" eaLnBrk="1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</a:pPr>
            <a:r>
              <a:rPr lang="et-EE" altLang="et-EE" sz="6600" dirty="0">
                <a:solidFill>
                  <a:schemeClr val="bg1"/>
                </a:solidFill>
              </a:rPr>
              <a:t>Kuldvillak</a:t>
            </a:r>
            <a:endParaRPr lang="et-EE" altLang="et-EE" sz="2000" dirty="0">
              <a:solidFill>
                <a:schemeClr val="bg1"/>
              </a:solidFill>
            </a:endParaRPr>
          </a:p>
        </p:txBody>
      </p:sp>
      <p:sp>
        <p:nvSpPr>
          <p:cNvPr id="2053" name="Text Box 4"/>
          <p:cNvSpPr txBox="1">
            <a:spLocks noChangeArrowheads="1"/>
          </p:cNvSpPr>
          <p:nvPr/>
        </p:nvSpPr>
        <p:spPr bwMode="auto">
          <a:xfrm>
            <a:off x="5435873" y="4504052"/>
            <a:ext cx="3096344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>
                <a:solidFill>
                  <a:schemeClr val="tx1"/>
                </a:solidFill>
                <a:latin typeface="Roboto Condensed"/>
                <a:ea typeface="Microsoft YaHei" pitchFamily="34" charset="-122"/>
              </a:defRPr>
            </a:lvl1pPr>
            <a:lvl2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>
                <a:solidFill>
                  <a:schemeClr val="tx1"/>
                </a:solidFill>
                <a:latin typeface="Roboto Condensed"/>
                <a:ea typeface="Microsoft YaHei" pitchFamily="34" charset="-122"/>
              </a:defRPr>
            </a:lvl2pPr>
            <a:lvl3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>
                <a:solidFill>
                  <a:schemeClr val="tx1"/>
                </a:solidFill>
                <a:latin typeface="Roboto Condensed"/>
                <a:ea typeface="Microsoft YaHei" pitchFamily="34" charset="-122"/>
              </a:defRPr>
            </a:lvl3pPr>
            <a:lvl4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>
                <a:solidFill>
                  <a:schemeClr val="tx1"/>
                </a:solidFill>
                <a:latin typeface="Roboto Condensed"/>
                <a:ea typeface="Microsoft YaHei" pitchFamily="34" charset="-122"/>
              </a:defRPr>
            </a:lvl4pPr>
            <a:lvl5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>
                <a:solidFill>
                  <a:schemeClr val="tx1"/>
                </a:solidFill>
                <a:latin typeface="Roboto Condensed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>
                <a:solidFill>
                  <a:schemeClr val="tx1"/>
                </a:solidFill>
                <a:latin typeface="Roboto Condensed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>
                <a:solidFill>
                  <a:schemeClr val="tx1"/>
                </a:solidFill>
                <a:latin typeface="Roboto Condensed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>
                <a:solidFill>
                  <a:schemeClr val="tx1"/>
                </a:solidFill>
                <a:latin typeface="Roboto Condensed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>
                <a:solidFill>
                  <a:schemeClr val="tx1"/>
                </a:solidFill>
                <a:latin typeface="Roboto Condensed"/>
                <a:ea typeface="Microsoft YaHei" pitchFamily="34" charset="-122"/>
              </a:defRPr>
            </a:lvl9pPr>
          </a:lstStyle>
          <a:p>
            <a:pPr defTabSz="449263" eaLnBrk="1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t-EE" altLang="et-EE" sz="2400" dirty="0">
                <a:solidFill>
                  <a:schemeClr val="bg1"/>
                </a:solidFill>
                <a:latin typeface="+mj-lt"/>
              </a:rPr>
              <a:t>Maanteeamet </a:t>
            </a:r>
          </a:p>
          <a:p>
            <a:pPr defTabSz="449263" eaLnBrk="1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t-EE" altLang="et-EE" sz="2400" dirty="0">
                <a:solidFill>
                  <a:schemeClr val="bg1"/>
                </a:solidFill>
                <a:latin typeface="+mj-lt"/>
              </a:rPr>
              <a:t>Ennetustöö osakond</a:t>
            </a:r>
          </a:p>
          <a:p>
            <a:pPr defTabSz="449263" eaLnBrk="1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t-EE" altLang="et-EE" sz="24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pic>
        <p:nvPicPr>
          <p:cNvPr id="2054" name="Pilt 8" descr="0_maantee_3lovi_es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215900"/>
            <a:ext cx="3465512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lt 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69" y="297055"/>
            <a:ext cx="1403598" cy="1403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6096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345" y="1268841"/>
            <a:ext cx="7920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1600" dirty="0">
                <a:solidFill>
                  <a:srgbClr val="0070C0"/>
                </a:solidFill>
              </a:rPr>
              <a:t>      PILET SILDIL 	       KEEL LÄTIS      	      TUNNIST TULEKUL     EHTES LILLI</a:t>
            </a:r>
          </a:p>
          <a:p>
            <a:r>
              <a:rPr lang="et-EE" sz="1600" dirty="0"/>
              <a:t>      PILDILISELT	       KÄELISELT	      TUNNETUSLIKULT	    HELILISELT	</a:t>
            </a:r>
          </a:p>
        </p:txBody>
      </p:sp>
      <p:grpSp>
        <p:nvGrpSpPr>
          <p:cNvPr id="7" name="Group 1">
            <a:extLst>
              <a:ext uri="{FF2B5EF4-FFF2-40B4-BE49-F238E27FC236}">
                <a16:creationId xmlns:a16="http://schemas.microsoft.com/office/drawing/2014/main" id="{21CB3A52-A297-4B16-9ED3-225FDB59B9A9}"/>
              </a:ext>
            </a:extLst>
          </p:cNvPr>
          <p:cNvGrpSpPr/>
          <p:nvPr/>
        </p:nvGrpSpPr>
        <p:grpSpPr>
          <a:xfrm>
            <a:off x="1190543" y="174710"/>
            <a:ext cx="6624736" cy="1103982"/>
            <a:chOff x="986752" y="5233827"/>
            <a:chExt cx="5863945" cy="1023594"/>
          </a:xfrm>
        </p:grpSpPr>
        <p:pic>
          <p:nvPicPr>
            <p:cNvPr id="8" name="Picture 4">
              <a:extLst>
                <a:ext uri="{FF2B5EF4-FFF2-40B4-BE49-F238E27FC236}">
                  <a16:creationId xmlns:a16="http://schemas.microsoft.com/office/drawing/2014/main" id="{A1E9A735-EF74-4F1D-8237-7AD277BE767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74" b="6020"/>
            <a:stretch/>
          </p:blipFill>
          <p:spPr bwMode="auto">
            <a:xfrm>
              <a:off x="4139729" y="5233827"/>
              <a:ext cx="1198800" cy="1023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5">
              <a:extLst>
                <a:ext uri="{FF2B5EF4-FFF2-40B4-BE49-F238E27FC236}">
                  <a16:creationId xmlns:a16="http://schemas.microsoft.com/office/drawing/2014/main" id="{0F25F554-4A61-4F70-B61A-BBCD8EFB7BA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377"/>
            <a:stretch/>
          </p:blipFill>
          <p:spPr bwMode="auto">
            <a:xfrm>
              <a:off x="5651897" y="5233828"/>
              <a:ext cx="1198800" cy="1023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2">
              <a:extLst>
                <a:ext uri="{FF2B5EF4-FFF2-40B4-BE49-F238E27FC236}">
                  <a16:creationId xmlns:a16="http://schemas.microsoft.com/office/drawing/2014/main" id="{0629E97E-51C4-49B0-94D9-CE5843DE99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6752" y="5233828"/>
              <a:ext cx="1151551" cy="10144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3">
              <a:extLst>
                <a:ext uri="{FF2B5EF4-FFF2-40B4-BE49-F238E27FC236}">
                  <a16:creationId xmlns:a16="http://schemas.microsoft.com/office/drawing/2014/main" id="{CFA3713A-B649-4437-BEE0-B31AF9C5985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539"/>
            <a:stretch/>
          </p:blipFill>
          <p:spPr bwMode="auto">
            <a:xfrm>
              <a:off x="2570928" y="5233827"/>
              <a:ext cx="1198800" cy="1014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Teksti kohatäide 1">
            <a:extLst>
              <a:ext uri="{FF2B5EF4-FFF2-40B4-BE49-F238E27FC236}">
                <a16:creationId xmlns:a16="http://schemas.microsoft.com/office/drawing/2014/main" id="{1FA70025-EE33-4FF2-88C5-3238F5C897EE}"/>
              </a:ext>
            </a:extLst>
          </p:cNvPr>
          <p:cNvSpPr txBox="1">
            <a:spLocks/>
          </p:cNvSpPr>
          <p:nvPr/>
        </p:nvSpPr>
        <p:spPr>
          <a:xfrm>
            <a:off x="179289" y="2196133"/>
            <a:ext cx="8640960" cy="45365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t" anchorCtr="0"/>
          <a:lstStyle>
            <a:lvl1pPr marL="342900" indent="-342900" algn="l" defTabSz="449263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1413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Times New Roman" pitchFamily="18" charset="0"/>
              <a:defRPr sz="28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fontAlgn="base" hangingPunct="0">
              <a:lnSpc>
                <a:spcPct val="110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fontAlgn="base" hangingPunct="0">
              <a:lnSpc>
                <a:spcPct val="110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fontAlgn="base" hangingPunct="0">
              <a:lnSpc>
                <a:spcPct val="110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fontAlgn="base" hangingPunct="0">
              <a:lnSpc>
                <a:spcPct val="110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>
              <a:buClrTx/>
            </a:pPr>
            <a:r>
              <a:rPr lang="et-EE" sz="2000" b="1" kern="0" dirty="0" err="1">
                <a:solidFill>
                  <a:srgbClr val="0070C0"/>
                </a:solidFill>
              </a:rPr>
              <a:t>Pildiliselt</a:t>
            </a:r>
            <a:r>
              <a:rPr lang="et-EE" sz="2000" b="1" kern="0" dirty="0">
                <a:solidFill>
                  <a:srgbClr val="0070C0"/>
                </a:solidFill>
              </a:rPr>
              <a:t> /visuaalselt – </a:t>
            </a:r>
            <a:r>
              <a:rPr lang="et-EE" sz="2000" kern="0" dirty="0">
                <a:solidFill>
                  <a:schemeClr val="tx1"/>
                </a:solidFill>
              </a:rPr>
              <a:t>juhtimine „pimeduses“ (juhi pilk teelt eemal, keskendatud muule visuaalsele infoallikale)</a:t>
            </a:r>
            <a:endParaRPr lang="et-EE" sz="2000" b="1" kern="0" dirty="0">
              <a:solidFill>
                <a:srgbClr val="0070C0"/>
              </a:solidFill>
            </a:endParaRPr>
          </a:p>
          <a:p>
            <a:pPr marL="0" indent="0">
              <a:buClrTx/>
            </a:pPr>
            <a:r>
              <a:rPr lang="et-EE" sz="2000" b="1" kern="0" dirty="0">
                <a:solidFill>
                  <a:srgbClr val="0070C0"/>
                </a:solidFill>
              </a:rPr>
              <a:t>Käeliselt / manuaalselt – </a:t>
            </a:r>
            <a:r>
              <a:rPr lang="et-EE" sz="2000" kern="0" dirty="0">
                <a:solidFill>
                  <a:schemeClr val="tx1"/>
                </a:solidFill>
              </a:rPr>
              <a:t>juhtimine „käteta“ (nt helistamiseks või </a:t>
            </a:r>
            <a:r>
              <a:rPr lang="et-EE" sz="2000" kern="0" dirty="0" err="1">
                <a:solidFill>
                  <a:schemeClr val="tx1"/>
                </a:solidFill>
              </a:rPr>
              <a:t>sms-i</a:t>
            </a:r>
            <a:r>
              <a:rPr lang="et-EE" sz="2000" kern="0" dirty="0">
                <a:solidFill>
                  <a:schemeClr val="tx1"/>
                </a:solidFill>
              </a:rPr>
              <a:t> saatmiseks tuleb käsi või käed roolilt / </a:t>
            </a:r>
            <a:r>
              <a:rPr lang="et-EE" sz="2000" kern="0" dirty="0" err="1">
                <a:solidFill>
                  <a:schemeClr val="tx1"/>
                </a:solidFill>
              </a:rPr>
              <a:t>lenksult</a:t>
            </a:r>
            <a:r>
              <a:rPr lang="et-EE" sz="2000" kern="0" dirty="0">
                <a:solidFill>
                  <a:schemeClr val="tx1"/>
                </a:solidFill>
              </a:rPr>
              <a:t> ära võtta)</a:t>
            </a:r>
          </a:p>
          <a:p>
            <a:pPr marL="0" indent="0">
              <a:buClrTx/>
            </a:pPr>
            <a:r>
              <a:rPr lang="et-EE" sz="2000" b="1" kern="0" dirty="0">
                <a:solidFill>
                  <a:srgbClr val="0070C0"/>
                </a:solidFill>
              </a:rPr>
              <a:t>Tunnetuslikult / kognitiivselt – </a:t>
            </a:r>
            <a:r>
              <a:rPr lang="et-EE" sz="2000" kern="0" dirty="0"/>
              <a:t>„mõtestamata“ juhtimine (vestlus, mõtted ja emotsioonid viivad mõtlemisprotsessi juhtimiselt eemale, nn autopiloodil juhtimine; kriisisituatsioonis otsustamisvõime aju ümberlülitumise tõttu häiritud)</a:t>
            </a:r>
          </a:p>
          <a:p>
            <a:pPr marL="0" lvl="0" indent="0" defTabSz="9144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t-EE" sz="2000" b="1" kern="0" dirty="0" err="1">
                <a:solidFill>
                  <a:srgbClr val="0070C0"/>
                </a:solidFill>
              </a:rPr>
              <a:t>Heliliselt</a:t>
            </a:r>
            <a:r>
              <a:rPr lang="et-EE" sz="2000" b="1" kern="0" dirty="0">
                <a:solidFill>
                  <a:srgbClr val="0070C0"/>
                </a:solidFill>
              </a:rPr>
              <a:t> / auditiivselt – </a:t>
            </a:r>
            <a:r>
              <a:rPr lang="et-EE" sz="2000" kern="0" dirty="0"/>
              <a:t>juhtimine „kuulmata“ (liikluskeskkonnast tulevaid helisid ei kuule; emotsionaalne seotus laulu / vestlussaatega tõmbavad tähelepanu keskpunkti mujale)</a:t>
            </a:r>
            <a:endParaRPr lang="et-EE" sz="2000" b="1" kern="0" dirty="0">
              <a:solidFill>
                <a:srgbClr val="0070C0"/>
              </a:solidFill>
            </a:endParaRPr>
          </a:p>
          <a:p>
            <a:pPr marL="0" lvl="0" indent="0" defTabSz="9144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endParaRPr lang="et-EE" sz="2000" b="1" kern="0" dirty="0">
              <a:solidFill>
                <a:srgbClr val="0070C0"/>
              </a:solidFill>
            </a:endParaRPr>
          </a:p>
          <a:p>
            <a:pPr marL="0" indent="0">
              <a:buClrTx/>
            </a:pPr>
            <a:endParaRPr lang="et-EE" sz="2000" kern="0" dirty="0">
              <a:solidFill>
                <a:srgbClr val="0070C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707956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 kohatäide 1"/>
          <p:cNvSpPr txBox="1">
            <a:spLocks/>
          </p:cNvSpPr>
          <p:nvPr/>
        </p:nvSpPr>
        <p:spPr>
          <a:xfrm>
            <a:off x="179289" y="1764085"/>
            <a:ext cx="8064896" cy="4137271"/>
          </a:xfrm>
          <a:prstGeom prst="rect">
            <a:avLst/>
          </a:prstGeom>
        </p:spPr>
        <p:txBody>
          <a:bodyPr anchor="t" anchorCtr="0"/>
          <a:lstStyle>
            <a:lvl1pPr marL="342900" indent="-342900" algn="l" defTabSz="449263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1413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Times New Roman" pitchFamily="18" charset="0"/>
              <a:defRPr sz="28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fontAlgn="base" hangingPunct="0">
              <a:lnSpc>
                <a:spcPct val="110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fontAlgn="base" hangingPunct="0">
              <a:lnSpc>
                <a:spcPct val="110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fontAlgn="base" hangingPunct="0">
              <a:lnSpc>
                <a:spcPct val="110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fontAlgn="base" hangingPunct="0">
              <a:lnSpc>
                <a:spcPct val="110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>
              <a:buClrTx/>
            </a:pPr>
            <a:r>
              <a:rPr lang="et-EE" sz="2400" b="1" kern="0" dirty="0">
                <a:solidFill>
                  <a:srgbClr val="0070C0"/>
                </a:solidFill>
                <a:latin typeface="+mj-lt"/>
              </a:rPr>
              <a:t>NB! Täiendav küsimus!</a:t>
            </a:r>
          </a:p>
          <a:p>
            <a:pPr marL="0" indent="0">
              <a:buClrTx/>
            </a:pPr>
            <a:r>
              <a:rPr lang="et-EE" sz="2400" b="1" kern="0" dirty="0">
                <a:solidFill>
                  <a:srgbClr val="0070C0"/>
                </a:solidFill>
                <a:latin typeface="+mj-lt"/>
              </a:rPr>
              <a:t>2018. aastal hukkus liikluses 67 inimest. Mitu neist hukkus kõrvaliste tegevuste tõttu?</a:t>
            </a:r>
          </a:p>
          <a:p>
            <a:pPr marL="0" indent="0">
              <a:buClrTx/>
            </a:pPr>
            <a:r>
              <a:rPr lang="et-EE" sz="2400" b="1" kern="0" dirty="0">
                <a:solidFill>
                  <a:schemeClr val="tx1"/>
                </a:solidFill>
                <a:latin typeface="+mj-lt"/>
              </a:rPr>
              <a:t>10 inimest (LÕUK analüüside põhjal)</a:t>
            </a:r>
            <a:r>
              <a:rPr lang="et-EE" sz="2400" kern="0" dirty="0">
                <a:solidFill>
                  <a:schemeClr val="tx1"/>
                </a:solidFill>
                <a:latin typeface="+mj-lt"/>
              </a:rPr>
              <a:t>; 2019.aastal on raudteel napilt pääsenud kaks noort, kes kandsid kõrvaklappe. </a:t>
            </a:r>
          </a:p>
        </p:txBody>
      </p:sp>
      <p:pic>
        <p:nvPicPr>
          <p:cNvPr id="19" name="Picture 3" descr="C:\Users\Kasutaja\AppData\Local\Microsoft\Windows\Temporary Internet Files\Content.IE5\HZ6QG8FC\MC900441497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3311" y="5703942"/>
            <a:ext cx="899954" cy="912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812137" y="6588621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1400" dirty="0"/>
              <a:t> Faktid 15</a:t>
            </a:r>
          </a:p>
        </p:txBody>
      </p:sp>
      <p:grpSp>
        <p:nvGrpSpPr>
          <p:cNvPr id="7" name="Group 1">
            <a:extLst>
              <a:ext uri="{FF2B5EF4-FFF2-40B4-BE49-F238E27FC236}">
                <a16:creationId xmlns:a16="http://schemas.microsoft.com/office/drawing/2014/main" id="{21CB3A52-A297-4B16-9ED3-225FDB59B9A9}"/>
              </a:ext>
            </a:extLst>
          </p:cNvPr>
          <p:cNvGrpSpPr/>
          <p:nvPr/>
        </p:nvGrpSpPr>
        <p:grpSpPr>
          <a:xfrm>
            <a:off x="1187401" y="379267"/>
            <a:ext cx="6624736" cy="1103982"/>
            <a:chOff x="986752" y="5233827"/>
            <a:chExt cx="5863945" cy="1023594"/>
          </a:xfrm>
        </p:grpSpPr>
        <p:pic>
          <p:nvPicPr>
            <p:cNvPr id="8" name="Picture 4">
              <a:extLst>
                <a:ext uri="{FF2B5EF4-FFF2-40B4-BE49-F238E27FC236}">
                  <a16:creationId xmlns:a16="http://schemas.microsoft.com/office/drawing/2014/main" id="{A1E9A735-EF74-4F1D-8237-7AD277BE767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74" b="6020"/>
            <a:stretch/>
          </p:blipFill>
          <p:spPr bwMode="auto">
            <a:xfrm>
              <a:off x="4139729" y="5233827"/>
              <a:ext cx="1198800" cy="1023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5">
              <a:extLst>
                <a:ext uri="{FF2B5EF4-FFF2-40B4-BE49-F238E27FC236}">
                  <a16:creationId xmlns:a16="http://schemas.microsoft.com/office/drawing/2014/main" id="{0F25F554-4A61-4F70-B61A-BBCD8EFB7BA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377"/>
            <a:stretch/>
          </p:blipFill>
          <p:spPr bwMode="auto">
            <a:xfrm>
              <a:off x="5651897" y="5233828"/>
              <a:ext cx="1198800" cy="1023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2">
              <a:extLst>
                <a:ext uri="{FF2B5EF4-FFF2-40B4-BE49-F238E27FC236}">
                  <a16:creationId xmlns:a16="http://schemas.microsoft.com/office/drawing/2014/main" id="{0629E97E-51C4-49B0-94D9-CE5843DE99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6752" y="5233828"/>
              <a:ext cx="1151551" cy="10144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3">
              <a:extLst>
                <a:ext uri="{FF2B5EF4-FFF2-40B4-BE49-F238E27FC236}">
                  <a16:creationId xmlns:a16="http://schemas.microsoft.com/office/drawing/2014/main" id="{CFA3713A-B649-4437-BEE0-B31AF9C5985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539"/>
            <a:stretch/>
          </p:blipFill>
          <p:spPr bwMode="auto">
            <a:xfrm>
              <a:off x="2570928" y="5233827"/>
              <a:ext cx="1198800" cy="1014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83775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323305" y="755973"/>
            <a:ext cx="8352928" cy="3528392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defTabSz="449263" rtl="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57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defTabSz="449263" rtl="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5700">
                <a:solidFill>
                  <a:srgbClr val="000000"/>
                </a:solidFill>
                <a:latin typeface="Roboto Condensed"/>
                <a:ea typeface="Microsoft YaHei" pitchFamily="34" charset="-122"/>
              </a:defRPr>
            </a:lvl2pPr>
            <a:lvl3pPr algn="l" defTabSz="449263" rtl="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5700">
                <a:solidFill>
                  <a:srgbClr val="000000"/>
                </a:solidFill>
                <a:latin typeface="Roboto Condensed"/>
                <a:ea typeface="Microsoft YaHei" pitchFamily="34" charset="-122"/>
              </a:defRPr>
            </a:lvl3pPr>
            <a:lvl4pPr algn="l" defTabSz="449263" rtl="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5700">
                <a:solidFill>
                  <a:srgbClr val="000000"/>
                </a:solidFill>
                <a:latin typeface="Roboto Condensed"/>
                <a:ea typeface="Microsoft YaHei" pitchFamily="34" charset="-122"/>
              </a:defRPr>
            </a:lvl4pPr>
            <a:lvl5pPr algn="l" defTabSz="449263" rtl="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5700">
                <a:solidFill>
                  <a:srgbClr val="000000"/>
                </a:solidFill>
                <a:latin typeface="Roboto Condensed"/>
                <a:ea typeface="Microsoft YaHei" pitchFamily="34" charset="-122"/>
              </a:defRPr>
            </a:lvl5pPr>
            <a:lvl6pPr marL="2514600" indent="-228600" algn="l" defTabSz="449263" rtl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5700">
                <a:solidFill>
                  <a:srgbClr val="000000"/>
                </a:solidFill>
                <a:latin typeface="Roboto Condensed"/>
                <a:ea typeface="Microsoft YaHei" pitchFamily="34" charset="-122"/>
              </a:defRPr>
            </a:lvl6pPr>
            <a:lvl7pPr marL="2971800" indent="-228600" algn="l" defTabSz="449263" rtl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5700">
                <a:solidFill>
                  <a:srgbClr val="000000"/>
                </a:solidFill>
                <a:latin typeface="Roboto Condensed"/>
                <a:ea typeface="Microsoft YaHei" pitchFamily="34" charset="-122"/>
              </a:defRPr>
            </a:lvl7pPr>
            <a:lvl8pPr marL="3429000" indent="-228600" algn="l" defTabSz="449263" rtl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5700">
                <a:solidFill>
                  <a:srgbClr val="000000"/>
                </a:solidFill>
                <a:latin typeface="Roboto Condensed"/>
                <a:ea typeface="Microsoft YaHei" pitchFamily="34" charset="-122"/>
              </a:defRPr>
            </a:lvl8pPr>
            <a:lvl9pPr marL="3886200" indent="-228600" algn="l" defTabSz="449263" rtl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5700">
                <a:solidFill>
                  <a:srgbClr val="000000"/>
                </a:solidFill>
                <a:latin typeface="Roboto Condensed"/>
                <a:ea typeface="Microsoft YaHei" pitchFamily="34" charset="-122"/>
              </a:defRPr>
            </a:lvl9pPr>
          </a:lstStyle>
          <a:p>
            <a:pPr algn="ctr"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r>
              <a:rPr lang="et-EE" sz="4800" kern="0" dirty="0">
                <a:solidFill>
                  <a:srgbClr val="0070C0"/>
                </a:solidFill>
              </a:rPr>
              <a:t>Mis juhtub inimese reageerimiskiiruse ja nägemisväljaga, kui ta tegeleb liikluses aktiivselt kõrvaliste tegevustega?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812138" y="6516613"/>
            <a:ext cx="1187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1400" dirty="0"/>
              <a:t> Riskid 5</a:t>
            </a:r>
          </a:p>
        </p:txBody>
      </p:sp>
    </p:spTree>
    <p:extLst>
      <p:ext uri="{BB962C8B-B14F-4D97-AF65-F5344CB8AC3E}">
        <p14:creationId xmlns:p14="http://schemas.microsoft.com/office/powerpoint/2010/main" val="27479245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/>
          <p:nvPr/>
        </p:nvSpPr>
        <p:spPr>
          <a:xfrm>
            <a:off x="315205" y="683965"/>
            <a:ext cx="8238331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sz="2400" b="1" dirty="0">
                <a:solidFill>
                  <a:srgbClr val="0070C0"/>
                </a:solidFill>
                <a:latin typeface="+mj-lt"/>
              </a:rPr>
              <a:t>Vastus: </a:t>
            </a:r>
            <a:r>
              <a:rPr lang="et-EE" sz="2400" dirty="0">
                <a:latin typeface="+mj-lt"/>
              </a:rPr>
              <a:t>reageerimiskiirus väheneb, fokuseeritud nägemisväli aheneb – seetõttu võib liiklusoht märkamata jääda või ei jõua õigeaegselt ja adekvaatselt reageerida</a:t>
            </a:r>
          </a:p>
          <a:p>
            <a:endParaRPr lang="et-EE" sz="2400" dirty="0">
              <a:latin typeface="+mj-lt"/>
            </a:endParaRPr>
          </a:p>
          <a:p>
            <a:r>
              <a:rPr lang="et-EE" sz="2000" i="1" dirty="0">
                <a:latin typeface="+mj-lt"/>
              </a:rPr>
              <a:t>Nii näiteks sõidu ajal mobiiltelefoniga rääkimine mõjub juhile nagu 2–3 klaasi veini. Telefoniga rääkimise ajal on juhi reaktsioon 30% aeglasem võrreldes juhiga, kelle alkoholi kontsentratsioon veres on 80 mg/100ml kohta ja 50% aeglasem kui normaalsetel juhtimistingimustel (</a:t>
            </a:r>
            <a:r>
              <a:rPr lang="et-EE" sz="2000" i="1" dirty="0" err="1">
                <a:latin typeface="+mj-lt"/>
              </a:rPr>
              <a:t>Utah´i</a:t>
            </a:r>
            <a:r>
              <a:rPr lang="et-EE" sz="2000" i="1" dirty="0">
                <a:latin typeface="+mj-lt"/>
              </a:rPr>
              <a:t> Ülikooli professor David </a:t>
            </a:r>
            <a:r>
              <a:rPr lang="et-EE" sz="2000" i="1" dirty="0" err="1">
                <a:latin typeface="+mj-lt"/>
              </a:rPr>
              <a:t>Strayeri</a:t>
            </a:r>
            <a:r>
              <a:rPr lang="et-EE" sz="2000" i="1" dirty="0">
                <a:latin typeface="+mj-lt"/>
              </a:rPr>
              <a:t> uurimus).</a:t>
            </a:r>
          </a:p>
          <a:p>
            <a:endParaRPr lang="et-EE" sz="2000" i="1" dirty="0">
              <a:latin typeface="+mj-lt"/>
            </a:endParaRPr>
          </a:p>
          <a:p>
            <a:r>
              <a:rPr lang="et-EE" sz="2000" i="1" dirty="0">
                <a:latin typeface="+mj-lt"/>
              </a:rPr>
              <a:t>Sõidu ajal mobiiltelefoniga rääkides on juhi terav nägemisväli kuni 50% väiksem, olenemata sellest kas ta kasutab käes hoitavat või vabakäeseadet.</a:t>
            </a:r>
            <a:endParaRPr lang="et-EE" sz="2400" i="1" dirty="0">
              <a:latin typeface="+mj-lt"/>
            </a:endParaRPr>
          </a:p>
          <a:p>
            <a:endParaRPr lang="et-EE" sz="2400" i="1" dirty="0">
              <a:latin typeface="+mj-lt"/>
            </a:endParaRPr>
          </a:p>
          <a:p>
            <a:r>
              <a:rPr lang="et-EE" sz="2400" dirty="0">
                <a:solidFill>
                  <a:srgbClr val="0070C0"/>
                </a:solidFill>
                <a:latin typeface="+mj-lt"/>
              </a:rPr>
              <a:t>+tagajärjed</a:t>
            </a:r>
            <a:endParaRPr lang="et-EE" sz="2000" dirty="0">
              <a:solidFill>
                <a:srgbClr val="0070C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092968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3" descr="C:\Users\Kasutaja\AppData\Local\Microsoft\Windows\Temporary Internet Files\Content.IE5\HZ6QG8FC\MC900441497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8359" y="5646611"/>
            <a:ext cx="899954" cy="912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740130" y="6523645"/>
            <a:ext cx="12591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1400" dirty="0"/>
              <a:t> Riskid 5</a:t>
            </a:r>
          </a:p>
        </p:txBody>
      </p:sp>
      <p:pic>
        <p:nvPicPr>
          <p:cNvPr id="2" name="Pilt 1">
            <a:extLst>
              <a:ext uri="{FF2B5EF4-FFF2-40B4-BE49-F238E27FC236}">
                <a16:creationId xmlns:a16="http://schemas.microsoft.com/office/drawing/2014/main" id="{EB0C0CB5-E21B-4C74-B40A-A84EB61C72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674" y="381926"/>
            <a:ext cx="8218120" cy="527959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4912513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0120" y="2916213"/>
            <a:ext cx="8099584" cy="2880320"/>
          </a:xfrm>
          <a:ln>
            <a:miter lim="800000"/>
            <a:headEnd/>
            <a:tailEnd/>
          </a:ln>
          <a:extLst/>
        </p:spPr>
        <p:txBody>
          <a:bodyPr>
            <a:noAutofit/>
          </a:bodyPr>
          <a:lstStyle/>
          <a:p>
            <a:pPr algn="ctr"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r>
              <a:rPr lang="et-EE" sz="4800" b="0" dirty="0">
                <a:solidFill>
                  <a:srgbClr val="0070C0"/>
                </a:solidFill>
              </a:rPr>
              <a:t>Millised on Eestis läbiviidud uuringute põhjal meie jalakäijate ja jalgratturite peamised õnnetusse sattumise riski suurendavad kõrvalised tegevused?</a:t>
            </a:r>
            <a:endParaRPr lang="et-EE" sz="4800" b="0" dirty="0">
              <a:solidFill>
                <a:srgbClr val="0033CC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12137" y="6568876"/>
            <a:ext cx="11871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1400" dirty="0"/>
              <a:t> Riskid 10</a:t>
            </a:r>
          </a:p>
        </p:txBody>
      </p:sp>
    </p:spTree>
    <p:extLst>
      <p:ext uri="{BB962C8B-B14F-4D97-AF65-F5344CB8AC3E}">
        <p14:creationId xmlns:p14="http://schemas.microsoft.com/office/powerpoint/2010/main" val="37927872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 descr="C:\Users\Kasutaja\AppData\Local\Microsoft\Windows\Temporary Internet Files\Content.IE5\HZ6QG8FC\MC900441497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208" y="5646611"/>
            <a:ext cx="899954" cy="912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06058" y="1260029"/>
            <a:ext cx="8343646" cy="5535972"/>
          </a:xfrm>
          <a:ln/>
        </p:spPr>
        <p:txBody>
          <a:bodyPr lIns="0" tIns="0" rIns="0" bIns="0" anchor="ctr"/>
          <a:lstStyle/>
          <a:p>
            <a:pPr marL="0" lvl="0" indent="0">
              <a:lnSpc>
                <a:spcPct val="120000"/>
              </a:lnSpc>
              <a:spcAft>
                <a:spcPts val="1200"/>
              </a:spcAft>
              <a:buClrTx/>
            </a:pPr>
            <a:r>
              <a:rPr lang="et-EE" sz="2400" b="1" dirty="0">
                <a:solidFill>
                  <a:srgbClr val="0070C0"/>
                </a:solidFill>
                <a:latin typeface="+mj-lt"/>
              </a:rPr>
              <a:t>Vastus: </a:t>
            </a:r>
            <a:r>
              <a:rPr lang="et-EE" sz="2400" b="1" dirty="0">
                <a:solidFill>
                  <a:schemeClr val="tx1"/>
                </a:solidFill>
                <a:latin typeface="+mj-lt"/>
              </a:rPr>
              <a:t>mobiiltelefoniga kõnedele vastamine</a:t>
            </a:r>
          </a:p>
          <a:p>
            <a:pPr marL="0" lvl="0" indent="0">
              <a:lnSpc>
                <a:spcPct val="120000"/>
              </a:lnSpc>
              <a:spcAft>
                <a:spcPts val="1200"/>
              </a:spcAft>
              <a:buClrTx/>
            </a:pPr>
            <a:r>
              <a:rPr lang="et-EE" sz="2000" i="1" u="sng" dirty="0">
                <a:solidFill>
                  <a:schemeClr val="tx1"/>
                </a:solidFill>
                <a:latin typeface="+mj-lt"/>
              </a:rPr>
              <a:t>Jalakäijate</a:t>
            </a:r>
            <a:r>
              <a:rPr lang="et-EE" sz="2000" i="1" dirty="0">
                <a:solidFill>
                  <a:schemeClr val="tx1"/>
                </a:solidFill>
                <a:latin typeface="+mj-lt"/>
              </a:rPr>
              <a:t> puhul kõ</a:t>
            </a:r>
            <a:r>
              <a:rPr lang="et-EE" sz="2000" i="1" dirty="0">
                <a:latin typeface="+mj-lt"/>
              </a:rPr>
              <a:t>ige levinum tegevus on kaaslasega vestlemine, nutiseadmete kasutamine ja kõrvaklappidest muusika kuulamine. </a:t>
            </a:r>
            <a:r>
              <a:rPr lang="et-EE" sz="2000" i="1" u="sng" dirty="0">
                <a:latin typeface="+mj-lt"/>
              </a:rPr>
              <a:t>Jalgratturite</a:t>
            </a:r>
            <a:r>
              <a:rPr lang="et-EE" sz="2000" i="1" dirty="0">
                <a:latin typeface="+mj-lt"/>
              </a:rPr>
              <a:t> puhul on kõige sagedasem kaaslasega vestlemine, kõrvaklappidest muusika kuulamine ja telefoniga rääkimine. </a:t>
            </a:r>
            <a:r>
              <a:rPr lang="et-EE" sz="1600" i="1" dirty="0">
                <a:latin typeface="+mj-lt"/>
              </a:rPr>
              <a:t>(Allikas: Maanteeamet. Laste liiklusohutus, 09/2018)</a:t>
            </a:r>
            <a:endParaRPr lang="et-EE" sz="2000" i="1" dirty="0">
              <a:latin typeface="+mj-lt"/>
            </a:endParaRPr>
          </a:p>
          <a:p>
            <a:pPr marL="0" lvl="0" indent="0">
              <a:lnSpc>
                <a:spcPct val="120000"/>
              </a:lnSpc>
              <a:spcAft>
                <a:spcPts val="1200"/>
              </a:spcAft>
              <a:buClrTx/>
            </a:pPr>
            <a:r>
              <a:rPr lang="et-EE" sz="2400" b="1" dirty="0">
                <a:solidFill>
                  <a:srgbClr val="0070C0"/>
                </a:solidFill>
                <a:latin typeface="+mj-lt"/>
              </a:rPr>
              <a:t>NB! Täiendav küsimus!</a:t>
            </a:r>
          </a:p>
          <a:p>
            <a:pPr marL="0" lvl="0" indent="0">
              <a:lnSpc>
                <a:spcPct val="120000"/>
              </a:lnSpc>
              <a:spcAft>
                <a:spcPts val="1200"/>
              </a:spcAft>
              <a:buClrTx/>
            </a:pPr>
            <a:r>
              <a:rPr lang="fi-FI" sz="2400" b="1" dirty="0" err="1">
                <a:solidFill>
                  <a:srgbClr val="0070C0"/>
                </a:solidFill>
                <a:latin typeface="+mj-lt"/>
              </a:rPr>
              <a:t>Too</a:t>
            </a:r>
            <a:r>
              <a:rPr lang="fi-FI" sz="24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fi-FI" sz="2400" b="1" dirty="0" err="1">
                <a:solidFill>
                  <a:srgbClr val="0070C0"/>
                </a:solidFill>
                <a:latin typeface="+mj-lt"/>
              </a:rPr>
              <a:t>välja</a:t>
            </a:r>
            <a:r>
              <a:rPr lang="fi-FI" sz="24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et-EE" sz="2400" b="1" dirty="0">
                <a:solidFill>
                  <a:srgbClr val="0070C0"/>
                </a:solidFill>
                <a:latin typeface="+mj-lt"/>
              </a:rPr>
              <a:t>veel jalakäija ja jalgratturi kõrvalisi tegevusi liikluses</a:t>
            </a:r>
            <a:r>
              <a:rPr lang="fi-FI" sz="2400" b="1" dirty="0">
                <a:solidFill>
                  <a:srgbClr val="0070C0"/>
                </a:solidFill>
                <a:latin typeface="+mj-lt"/>
              </a:rPr>
              <a:t>, </a:t>
            </a:r>
            <a:r>
              <a:rPr lang="fi-FI" sz="2400" b="1" dirty="0" err="1">
                <a:solidFill>
                  <a:srgbClr val="0070C0"/>
                </a:solidFill>
                <a:latin typeface="+mj-lt"/>
              </a:rPr>
              <a:t>millega</a:t>
            </a:r>
            <a:r>
              <a:rPr lang="fi-FI" sz="24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fi-FI" sz="2400" b="1" dirty="0" err="1">
                <a:solidFill>
                  <a:srgbClr val="0070C0"/>
                </a:solidFill>
                <a:latin typeface="+mj-lt"/>
              </a:rPr>
              <a:t>oled</a:t>
            </a:r>
            <a:r>
              <a:rPr lang="fi-FI" sz="24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fi-FI" sz="2400" b="1" dirty="0" err="1">
                <a:solidFill>
                  <a:srgbClr val="0070C0"/>
                </a:solidFill>
                <a:latin typeface="+mj-lt"/>
              </a:rPr>
              <a:t>kokku</a:t>
            </a:r>
            <a:r>
              <a:rPr lang="fi-FI" sz="24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fi-FI" sz="2400" b="1" dirty="0" err="1">
                <a:solidFill>
                  <a:srgbClr val="0070C0"/>
                </a:solidFill>
                <a:latin typeface="+mj-lt"/>
              </a:rPr>
              <a:t>puutunud</a:t>
            </a:r>
            <a:r>
              <a:rPr lang="fi-FI" sz="2400" b="1" dirty="0">
                <a:solidFill>
                  <a:srgbClr val="0070C0"/>
                </a:solidFill>
                <a:latin typeface="+mj-lt"/>
              </a:rPr>
              <a:t>?</a:t>
            </a:r>
            <a:endParaRPr lang="et-EE" sz="2400" b="1" dirty="0">
              <a:solidFill>
                <a:srgbClr val="0070C0"/>
              </a:solidFill>
              <a:latin typeface="+mj-lt"/>
            </a:endParaRPr>
          </a:p>
          <a:p>
            <a:pPr marL="0" indent="0">
              <a:lnSpc>
                <a:spcPct val="100000"/>
              </a:lnSpc>
              <a:buClr>
                <a:srgbClr val="0033CC"/>
              </a:buClr>
              <a:tabLst>
                <a:tab pos="901931" algn="l"/>
                <a:tab pos="1807004" algn="l"/>
                <a:tab pos="2712077" algn="l"/>
                <a:tab pos="3617150" algn="l"/>
                <a:tab pos="4522223" algn="l"/>
                <a:tab pos="5427296" algn="l"/>
                <a:tab pos="6332369" algn="l"/>
                <a:tab pos="7237442" algn="l"/>
                <a:tab pos="8142515" algn="l"/>
                <a:tab pos="9047589" algn="l"/>
                <a:tab pos="9952662" algn="l"/>
              </a:tabLst>
            </a:pPr>
            <a:r>
              <a:rPr lang="et-EE" sz="2000" dirty="0"/>
              <a:t>Videote vaatamine, mängude mängimine</a:t>
            </a:r>
          </a:p>
          <a:p>
            <a:pPr marL="0" indent="0">
              <a:lnSpc>
                <a:spcPct val="100000"/>
              </a:lnSpc>
              <a:buClr>
                <a:srgbClr val="0033CC"/>
              </a:buClr>
              <a:tabLst>
                <a:tab pos="901931" algn="l"/>
                <a:tab pos="1807004" algn="l"/>
                <a:tab pos="2712077" algn="l"/>
                <a:tab pos="3617150" algn="l"/>
                <a:tab pos="4522223" algn="l"/>
                <a:tab pos="5427296" algn="l"/>
                <a:tab pos="6332369" algn="l"/>
                <a:tab pos="7237442" algn="l"/>
                <a:tab pos="8142515" algn="l"/>
                <a:tab pos="9047589" algn="l"/>
                <a:tab pos="9952662" algn="l"/>
              </a:tabLst>
            </a:pPr>
            <a:r>
              <a:rPr lang="et-EE" sz="2000" dirty="0"/>
              <a:t>Navigatsiooniseadmete kasutamine</a:t>
            </a:r>
          </a:p>
          <a:p>
            <a:pPr marL="0" indent="0">
              <a:lnSpc>
                <a:spcPct val="100000"/>
              </a:lnSpc>
              <a:buClr>
                <a:srgbClr val="0033CC"/>
              </a:buClr>
              <a:tabLst>
                <a:tab pos="901931" algn="l"/>
                <a:tab pos="1807004" algn="l"/>
                <a:tab pos="2712077" algn="l"/>
                <a:tab pos="3617150" algn="l"/>
                <a:tab pos="4522223" algn="l"/>
                <a:tab pos="5427296" algn="l"/>
                <a:tab pos="6332369" algn="l"/>
                <a:tab pos="7237442" algn="l"/>
                <a:tab pos="8142515" algn="l"/>
                <a:tab pos="9047589" algn="l"/>
                <a:tab pos="9952662" algn="l"/>
              </a:tabLst>
            </a:pPr>
            <a:r>
              <a:rPr lang="et-EE" sz="2000" dirty="0"/>
              <a:t>Grupiga liikluses: „esinemine“, hulljulged tegevused ja „mängud“</a:t>
            </a:r>
          </a:p>
          <a:p>
            <a:pPr marL="0" indent="0">
              <a:lnSpc>
                <a:spcPct val="100000"/>
              </a:lnSpc>
              <a:buClr>
                <a:srgbClr val="0033CC"/>
              </a:buClr>
              <a:tabLst>
                <a:tab pos="901931" algn="l"/>
                <a:tab pos="1807004" algn="l"/>
                <a:tab pos="2712077" algn="l"/>
                <a:tab pos="3617150" algn="l"/>
                <a:tab pos="4522223" algn="l"/>
                <a:tab pos="5427296" algn="l"/>
                <a:tab pos="6332369" algn="l"/>
                <a:tab pos="7237442" algn="l"/>
                <a:tab pos="8142515" algn="l"/>
                <a:tab pos="9047589" algn="l"/>
                <a:tab pos="9952662" algn="l"/>
              </a:tabLst>
            </a:pPr>
            <a:r>
              <a:rPr lang="et-EE" sz="2000" dirty="0"/>
              <a:t>Pildistamine, filmimine</a:t>
            </a:r>
          </a:p>
          <a:p>
            <a:pPr marL="0" indent="0">
              <a:lnSpc>
                <a:spcPct val="100000"/>
              </a:lnSpc>
              <a:buClr>
                <a:srgbClr val="0033CC"/>
              </a:buClr>
              <a:tabLst>
                <a:tab pos="901931" algn="l"/>
                <a:tab pos="1807004" algn="l"/>
                <a:tab pos="2712077" algn="l"/>
                <a:tab pos="3617150" algn="l"/>
                <a:tab pos="4522223" algn="l"/>
                <a:tab pos="5427296" algn="l"/>
                <a:tab pos="6332369" algn="l"/>
                <a:tab pos="7237442" algn="l"/>
                <a:tab pos="8142515" algn="l"/>
                <a:tab pos="9047589" algn="l"/>
                <a:tab pos="9952662" algn="l"/>
              </a:tabLst>
            </a:pPr>
            <a:endParaRPr lang="et-EE" sz="2000" dirty="0"/>
          </a:p>
          <a:p>
            <a:pPr marL="0" indent="0">
              <a:lnSpc>
                <a:spcPct val="100000"/>
              </a:lnSpc>
              <a:buClr>
                <a:srgbClr val="0033CC"/>
              </a:buClr>
              <a:tabLst>
                <a:tab pos="901931" algn="l"/>
                <a:tab pos="1807004" algn="l"/>
                <a:tab pos="2712077" algn="l"/>
                <a:tab pos="3617150" algn="l"/>
                <a:tab pos="4522223" algn="l"/>
                <a:tab pos="5427296" algn="l"/>
                <a:tab pos="6332369" algn="l"/>
                <a:tab pos="7237442" algn="l"/>
                <a:tab pos="8142515" algn="l"/>
                <a:tab pos="9047589" algn="l"/>
                <a:tab pos="9952662" algn="l"/>
              </a:tabLst>
            </a:pPr>
            <a:endParaRPr lang="et-EE" sz="2400" dirty="0"/>
          </a:p>
          <a:p>
            <a:pPr marL="0" indent="0">
              <a:lnSpc>
                <a:spcPct val="100000"/>
              </a:lnSpc>
              <a:buClr>
                <a:srgbClr val="0033CC"/>
              </a:buClr>
              <a:tabLst>
                <a:tab pos="901931" algn="l"/>
                <a:tab pos="1807004" algn="l"/>
                <a:tab pos="2712077" algn="l"/>
                <a:tab pos="3617150" algn="l"/>
                <a:tab pos="4522223" algn="l"/>
                <a:tab pos="5427296" algn="l"/>
                <a:tab pos="6332369" algn="l"/>
                <a:tab pos="7237442" algn="l"/>
                <a:tab pos="8142515" algn="l"/>
                <a:tab pos="9047589" algn="l"/>
                <a:tab pos="9952662" algn="l"/>
              </a:tabLst>
            </a:pPr>
            <a:endParaRPr lang="en-GB" sz="2400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94208" y="6523645"/>
            <a:ext cx="12050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1400" dirty="0"/>
              <a:t> Riskid 10</a:t>
            </a:r>
          </a:p>
        </p:txBody>
      </p:sp>
    </p:spTree>
    <p:extLst>
      <p:ext uri="{BB962C8B-B14F-4D97-AF65-F5344CB8AC3E}">
        <p14:creationId xmlns:p14="http://schemas.microsoft.com/office/powerpoint/2010/main" val="100061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028" y="547283"/>
            <a:ext cx="7649607" cy="5315024"/>
          </a:xfrm>
          <a:ln>
            <a:miter lim="800000"/>
            <a:headEnd/>
            <a:tailEnd/>
          </a:ln>
          <a:extLst/>
        </p:spPr>
        <p:txBody>
          <a:bodyPr/>
          <a:lstStyle/>
          <a:p>
            <a:pPr marL="479689" algn="ctr" eaLnBrk="1" fontAlgn="auto" hangingPunct="1">
              <a:spcAft>
                <a:spcPts val="0"/>
              </a:spcAft>
              <a:defRPr/>
            </a:pPr>
            <a:br>
              <a:rPr lang="et-EE" dirty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endParaRPr lang="et-EE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531417" y="1116013"/>
            <a:ext cx="7937093" cy="3816424"/>
          </a:xfrm>
        </p:spPr>
        <p:txBody>
          <a:bodyPr anchor="t" anchorCtr="0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et-EE" sz="4800" dirty="0">
                <a:solidFill>
                  <a:srgbClr val="0070C0"/>
                </a:solidFill>
              </a:rPr>
              <a:t>Too välja </a:t>
            </a:r>
            <a:r>
              <a:rPr lang="et-EE" sz="4800" b="1" dirty="0">
                <a:solidFill>
                  <a:srgbClr val="0070C0"/>
                </a:solidFill>
              </a:rPr>
              <a:t>vähemalt kolm </a:t>
            </a:r>
            <a:r>
              <a:rPr lang="et-EE" sz="4800" dirty="0">
                <a:solidFill>
                  <a:srgbClr val="0070C0"/>
                </a:solidFill>
              </a:rPr>
              <a:t>võimalust, mida saad teha jalakäijana, jalgratturina või autos kaasreisijana ennetamaks kõrvalisi tegevusi liikluses?</a:t>
            </a:r>
            <a:br>
              <a:rPr lang="et-EE" sz="4800" dirty="0">
                <a:solidFill>
                  <a:srgbClr val="0033CC"/>
                </a:solidFill>
                <a:latin typeface="Garamond" panose="02020404030301010803" pitchFamily="18" charset="0"/>
              </a:rPr>
            </a:br>
            <a:endParaRPr lang="et-EE" sz="48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84145" y="6294768"/>
            <a:ext cx="11153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1400" dirty="0"/>
              <a:t> Riskid 15</a:t>
            </a:r>
          </a:p>
        </p:txBody>
      </p:sp>
    </p:spTree>
    <p:extLst>
      <p:ext uri="{BB962C8B-B14F-4D97-AF65-F5344CB8AC3E}">
        <p14:creationId xmlns:p14="http://schemas.microsoft.com/office/powerpoint/2010/main" val="3637256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9842" y="251917"/>
            <a:ext cx="8640960" cy="6163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lvl="1">
              <a:lnSpc>
                <a:spcPts val="3400"/>
              </a:lnSpc>
              <a:tabLst>
                <a:tab pos="901931" algn="l"/>
                <a:tab pos="1807004" algn="l"/>
                <a:tab pos="2712077" algn="l"/>
                <a:tab pos="3617150" algn="l"/>
                <a:tab pos="4522223" algn="l"/>
                <a:tab pos="5427296" algn="l"/>
                <a:tab pos="6332369" algn="l"/>
                <a:tab pos="7237442" algn="l"/>
                <a:tab pos="8142515" algn="l"/>
                <a:tab pos="9047589" algn="l"/>
                <a:tab pos="9952662" algn="l"/>
              </a:tabLst>
            </a:pPr>
            <a:r>
              <a:rPr lang="et-EE" sz="2400" b="1" dirty="0">
                <a:solidFill>
                  <a:srgbClr val="0070C0"/>
                </a:solidFill>
                <a:latin typeface="+mj-lt"/>
              </a:rPr>
              <a:t>Vastus:</a:t>
            </a:r>
          </a:p>
          <a:p>
            <a:pPr marL="571500" lvl="1" indent="-457200">
              <a:lnSpc>
                <a:spcPts val="3400"/>
              </a:lnSpc>
              <a:buFont typeface="Arial" panose="020B0604020202020204" pitchFamily="34" charset="0"/>
              <a:buChar char="•"/>
              <a:tabLst>
                <a:tab pos="901931" algn="l"/>
                <a:tab pos="1807004" algn="l"/>
                <a:tab pos="2712077" algn="l"/>
                <a:tab pos="3617150" algn="l"/>
                <a:tab pos="4522223" algn="l"/>
                <a:tab pos="5427296" algn="l"/>
                <a:tab pos="6332369" algn="l"/>
                <a:tab pos="7237442" algn="l"/>
                <a:tab pos="8142515" algn="l"/>
                <a:tab pos="9047589" algn="l"/>
                <a:tab pos="9952662" algn="l"/>
              </a:tabLst>
            </a:pPr>
            <a:r>
              <a:rPr lang="et-EE" sz="2000" dirty="0">
                <a:latin typeface="+mj-lt"/>
              </a:rPr>
              <a:t>Kõrvaliste tegevustega kaasnevate </a:t>
            </a:r>
            <a:r>
              <a:rPr lang="et-EE" sz="2000" b="1" dirty="0">
                <a:latin typeface="+mj-lt"/>
              </a:rPr>
              <a:t>riskide mõtestamine</a:t>
            </a:r>
            <a:r>
              <a:rPr lang="et-EE" sz="2000" dirty="0">
                <a:latin typeface="+mj-lt"/>
              </a:rPr>
              <a:t>, oma teadliku valiku kujundamine (väärtused).</a:t>
            </a:r>
          </a:p>
          <a:p>
            <a:pPr marL="571500" lvl="1" indent="-457200">
              <a:lnSpc>
                <a:spcPts val="3400"/>
              </a:lnSpc>
              <a:buFont typeface="Arial" panose="020B0604020202020204" pitchFamily="34" charset="0"/>
              <a:buChar char="•"/>
              <a:tabLst>
                <a:tab pos="901931" algn="l"/>
                <a:tab pos="1807004" algn="l"/>
                <a:tab pos="2712077" algn="l"/>
                <a:tab pos="3617150" algn="l"/>
                <a:tab pos="4522223" algn="l"/>
                <a:tab pos="5427296" algn="l"/>
                <a:tab pos="6332369" algn="l"/>
                <a:tab pos="7237442" algn="l"/>
                <a:tab pos="8142515" algn="l"/>
                <a:tab pos="9047589" algn="l"/>
                <a:tab pos="9952662" algn="l"/>
              </a:tabLst>
            </a:pPr>
            <a:r>
              <a:rPr lang="et-EE" sz="2000" b="1" dirty="0">
                <a:latin typeface="+mj-lt"/>
              </a:rPr>
              <a:t>Kokkulepped </a:t>
            </a:r>
            <a:r>
              <a:rPr lang="et-EE" sz="2000" dirty="0">
                <a:latin typeface="+mj-lt"/>
              </a:rPr>
              <a:t>sõprade, kaasliiklejatega. Vajadusel </a:t>
            </a:r>
            <a:r>
              <a:rPr lang="et-EE" sz="2000" b="1" dirty="0">
                <a:latin typeface="+mj-lt"/>
              </a:rPr>
              <a:t>julgus sekkuda </a:t>
            </a:r>
            <a:r>
              <a:rPr lang="et-EE" sz="2000" dirty="0">
                <a:latin typeface="+mj-lt"/>
              </a:rPr>
              <a:t>(oma arvamust öelda, mõjutada sõpra või pereliiget).</a:t>
            </a:r>
          </a:p>
          <a:p>
            <a:pPr marL="571500" lvl="1" indent="-457200">
              <a:lnSpc>
                <a:spcPts val="3400"/>
              </a:lnSpc>
              <a:buFont typeface="Arial" panose="020B0604020202020204" pitchFamily="34" charset="0"/>
              <a:buChar char="•"/>
              <a:tabLst>
                <a:tab pos="901931" algn="l"/>
                <a:tab pos="1807004" algn="l"/>
                <a:tab pos="2712077" algn="l"/>
                <a:tab pos="3617150" algn="l"/>
                <a:tab pos="4522223" algn="l"/>
                <a:tab pos="5427296" algn="l"/>
                <a:tab pos="6332369" algn="l"/>
                <a:tab pos="7237442" algn="l"/>
                <a:tab pos="8142515" algn="l"/>
                <a:tab pos="9047589" algn="l"/>
                <a:tab pos="9952662" algn="l"/>
              </a:tabLst>
            </a:pPr>
            <a:r>
              <a:rPr lang="et-EE" sz="2000" b="1" dirty="0">
                <a:latin typeface="+mj-lt"/>
              </a:rPr>
              <a:t>Telefon eemale </a:t>
            </a:r>
            <a:r>
              <a:rPr lang="et-EE" sz="2000" dirty="0">
                <a:latin typeface="+mj-lt"/>
              </a:rPr>
              <a:t>(hääletuks, vastab keegi teine jne).</a:t>
            </a:r>
          </a:p>
          <a:p>
            <a:pPr marL="571500" lvl="1" indent="-457200">
              <a:lnSpc>
                <a:spcPts val="3400"/>
              </a:lnSpc>
              <a:buFont typeface="Arial" panose="020B0604020202020204" pitchFamily="34" charset="0"/>
              <a:buChar char="•"/>
              <a:tabLst>
                <a:tab pos="901931" algn="l"/>
                <a:tab pos="1807004" algn="l"/>
                <a:tab pos="2712077" algn="l"/>
                <a:tab pos="3617150" algn="l"/>
                <a:tab pos="4522223" algn="l"/>
                <a:tab pos="5427296" algn="l"/>
                <a:tab pos="6332369" algn="l"/>
                <a:tab pos="7237442" algn="l"/>
                <a:tab pos="8142515" algn="l"/>
                <a:tab pos="9047589" algn="l"/>
                <a:tab pos="9952662" algn="l"/>
              </a:tabLst>
            </a:pPr>
            <a:r>
              <a:rPr lang="et-EE" sz="2000" b="1" dirty="0" err="1">
                <a:latin typeface="+mj-lt"/>
              </a:rPr>
              <a:t>Äpid</a:t>
            </a:r>
            <a:r>
              <a:rPr lang="et-EE" sz="2000" dirty="0">
                <a:latin typeface="+mj-lt"/>
              </a:rPr>
              <a:t>. Maanteeameti palvel testis </a:t>
            </a:r>
            <a:r>
              <a:rPr lang="et-EE" sz="2000" dirty="0" err="1">
                <a:latin typeface="+mj-lt"/>
              </a:rPr>
              <a:t>tehnouudiste</a:t>
            </a:r>
            <a:r>
              <a:rPr lang="et-EE" sz="2000" dirty="0">
                <a:latin typeface="+mj-lt"/>
              </a:rPr>
              <a:t> sait Geenius Eestis töötavaid </a:t>
            </a:r>
            <a:r>
              <a:rPr lang="et-EE" sz="2000" dirty="0" err="1">
                <a:latin typeface="+mj-lt"/>
              </a:rPr>
              <a:t>äppe</a:t>
            </a:r>
            <a:r>
              <a:rPr lang="et-EE" sz="2000" dirty="0">
                <a:latin typeface="+mj-lt"/>
              </a:rPr>
              <a:t>. </a:t>
            </a:r>
            <a:r>
              <a:rPr lang="et-EE" sz="2000" dirty="0" err="1">
                <a:latin typeface="+mj-lt"/>
              </a:rPr>
              <a:t>Äppide</a:t>
            </a:r>
            <a:r>
              <a:rPr lang="et-EE" sz="2000" dirty="0">
                <a:latin typeface="+mj-lt"/>
              </a:rPr>
              <a:t> testimise kohta saab lugeda: http://www.oluline.ee/juhi/files/artikkel.pdf </a:t>
            </a:r>
          </a:p>
          <a:p>
            <a:pPr marL="571500" lvl="1" indent="-457200">
              <a:lnSpc>
                <a:spcPts val="3400"/>
              </a:lnSpc>
              <a:buFont typeface="Arial" panose="020B0604020202020204" pitchFamily="34" charset="0"/>
              <a:buChar char="•"/>
              <a:tabLst>
                <a:tab pos="901931" algn="l"/>
                <a:tab pos="1807004" algn="l"/>
                <a:tab pos="2712077" algn="l"/>
                <a:tab pos="3617150" algn="l"/>
                <a:tab pos="4522223" algn="l"/>
                <a:tab pos="5427296" algn="l"/>
                <a:tab pos="6332369" algn="l"/>
                <a:tab pos="7237442" algn="l"/>
                <a:tab pos="8142515" algn="l"/>
                <a:tab pos="9047589" algn="l"/>
                <a:tab pos="9952662" algn="l"/>
              </a:tabLst>
            </a:pPr>
            <a:r>
              <a:rPr lang="et-EE" sz="2000" b="1" dirty="0">
                <a:latin typeface="+mj-lt"/>
              </a:rPr>
              <a:t>Telefoni seadistused </a:t>
            </a:r>
            <a:r>
              <a:rPr lang="et-EE" sz="2000" dirty="0">
                <a:latin typeface="+mj-lt"/>
              </a:rPr>
              <a:t>(hääletu režiim, lennurežiim, </a:t>
            </a:r>
            <a:r>
              <a:rPr lang="et-EE" sz="2000" dirty="0" err="1">
                <a:latin typeface="+mj-lt"/>
              </a:rPr>
              <a:t>Do</a:t>
            </a:r>
            <a:r>
              <a:rPr lang="et-EE" sz="2000" dirty="0">
                <a:latin typeface="+mj-lt"/>
              </a:rPr>
              <a:t> </a:t>
            </a:r>
            <a:r>
              <a:rPr lang="et-EE" sz="2000" dirty="0" err="1">
                <a:latin typeface="+mj-lt"/>
              </a:rPr>
              <a:t>Not</a:t>
            </a:r>
            <a:r>
              <a:rPr lang="et-EE" sz="2000" dirty="0">
                <a:latin typeface="+mj-lt"/>
              </a:rPr>
              <a:t> </a:t>
            </a:r>
            <a:r>
              <a:rPr lang="et-EE" sz="2000" dirty="0" err="1">
                <a:latin typeface="+mj-lt"/>
              </a:rPr>
              <a:t>Disturb</a:t>
            </a:r>
            <a:r>
              <a:rPr lang="et-EE" sz="2000" dirty="0">
                <a:latin typeface="+mj-lt"/>
              </a:rPr>
              <a:t>, </a:t>
            </a:r>
            <a:r>
              <a:rPr lang="et-EE" sz="2000" dirty="0" err="1">
                <a:latin typeface="+mj-lt"/>
              </a:rPr>
              <a:t>Do</a:t>
            </a:r>
            <a:r>
              <a:rPr lang="et-EE" sz="2000" dirty="0">
                <a:latin typeface="+mj-lt"/>
              </a:rPr>
              <a:t> </a:t>
            </a:r>
            <a:r>
              <a:rPr lang="et-EE" sz="2000" dirty="0" err="1">
                <a:latin typeface="+mj-lt"/>
              </a:rPr>
              <a:t>Not</a:t>
            </a:r>
            <a:r>
              <a:rPr lang="et-EE" sz="2000" dirty="0">
                <a:latin typeface="+mj-lt"/>
              </a:rPr>
              <a:t> </a:t>
            </a:r>
            <a:r>
              <a:rPr lang="et-EE" sz="2000" dirty="0" err="1">
                <a:latin typeface="+mj-lt"/>
              </a:rPr>
              <a:t>Distub</a:t>
            </a:r>
            <a:r>
              <a:rPr lang="et-EE" sz="2000" dirty="0">
                <a:latin typeface="+mj-lt"/>
              </a:rPr>
              <a:t> </a:t>
            </a:r>
            <a:r>
              <a:rPr lang="et-EE" sz="2000" dirty="0" err="1">
                <a:latin typeface="+mj-lt"/>
              </a:rPr>
              <a:t>While</a:t>
            </a:r>
            <a:r>
              <a:rPr lang="et-EE" sz="2000" dirty="0">
                <a:latin typeface="+mj-lt"/>
              </a:rPr>
              <a:t> </a:t>
            </a:r>
            <a:r>
              <a:rPr lang="et-EE" sz="2000" dirty="0" err="1">
                <a:latin typeface="+mj-lt"/>
              </a:rPr>
              <a:t>Driving</a:t>
            </a:r>
            <a:r>
              <a:rPr lang="et-EE" sz="2000" dirty="0">
                <a:latin typeface="+mj-lt"/>
              </a:rPr>
              <a:t> jne).  </a:t>
            </a:r>
          </a:p>
          <a:p>
            <a:pPr marL="571500" lvl="1" indent="-457200">
              <a:lnSpc>
                <a:spcPts val="3400"/>
              </a:lnSpc>
              <a:buFont typeface="Arial" panose="020B0604020202020204" pitchFamily="34" charset="0"/>
              <a:buChar char="•"/>
              <a:tabLst>
                <a:tab pos="901931" algn="l"/>
                <a:tab pos="1807004" algn="l"/>
                <a:tab pos="2712077" algn="l"/>
                <a:tab pos="3617150" algn="l"/>
                <a:tab pos="4522223" algn="l"/>
                <a:tab pos="5427296" algn="l"/>
                <a:tab pos="6332369" algn="l"/>
                <a:tab pos="7237442" algn="l"/>
                <a:tab pos="8142515" algn="l"/>
                <a:tab pos="9047589" algn="l"/>
                <a:tab pos="9952662" algn="l"/>
              </a:tabLst>
            </a:pPr>
            <a:r>
              <a:rPr lang="en-US" sz="2000" b="1" dirty="0">
                <a:latin typeface="+mj-lt"/>
              </a:rPr>
              <a:t>NFC</a:t>
            </a:r>
            <a:r>
              <a:rPr lang="en-US" sz="2000" dirty="0">
                <a:latin typeface="+mj-lt"/>
              </a:rPr>
              <a:t> (Near Field Communication) </a:t>
            </a:r>
            <a:r>
              <a:rPr lang="en-US" sz="2000" dirty="0" err="1">
                <a:latin typeface="+mj-lt"/>
              </a:rPr>
              <a:t>ehk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lähiväljaside</a:t>
            </a:r>
            <a:r>
              <a:rPr lang="et-EE" sz="2000" dirty="0">
                <a:latin typeface="+mj-lt"/>
              </a:rPr>
              <a:t>. </a:t>
            </a:r>
            <a:r>
              <a:rPr lang="fi-FI" sz="2000" dirty="0" err="1">
                <a:latin typeface="+mj-lt"/>
              </a:rPr>
              <a:t>Loe</a:t>
            </a:r>
            <a:r>
              <a:rPr lang="fi-FI" sz="2000" dirty="0">
                <a:latin typeface="+mj-lt"/>
              </a:rPr>
              <a:t> </a:t>
            </a:r>
            <a:r>
              <a:rPr lang="fi-FI" sz="2000" dirty="0" err="1">
                <a:latin typeface="+mj-lt"/>
              </a:rPr>
              <a:t>lähemalt</a:t>
            </a:r>
            <a:r>
              <a:rPr lang="fi-FI" sz="2000" dirty="0">
                <a:latin typeface="+mj-lt"/>
              </a:rPr>
              <a:t> </a:t>
            </a:r>
            <a:r>
              <a:rPr lang="fi-FI" sz="2000" dirty="0" err="1">
                <a:latin typeface="+mj-lt"/>
              </a:rPr>
              <a:t>nt</a:t>
            </a:r>
            <a:r>
              <a:rPr lang="fi-FI" sz="2000" dirty="0">
                <a:latin typeface="+mj-lt"/>
              </a:rPr>
              <a:t> https://blog.photopoint.ee/nfc-miks-kuidas-ja-kellele/</a:t>
            </a:r>
            <a:r>
              <a:rPr lang="et-EE" sz="2000" dirty="0">
                <a:latin typeface="+mj-lt"/>
              </a:rPr>
              <a:t>.</a:t>
            </a:r>
          </a:p>
          <a:p>
            <a:pPr marL="114300" lvl="1">
              <a:lnSpc>
                <a:spcPts val="3400"/>
              </a:lnSpc>
              <a:tabLst>
                <a:tab pos="901931" algn="l"/>
                <a:tab pos="1807004" algn="l"/>
                <a:tab pos="2712077" algn="l"/>
                <a:tab pos="3617150" algn="l"/>
                <a:tab pos="4522223" algn="l"/>
                <a:tab pos="5427296" algn="l"/>
                <a:tab pos="6332369" algn="l"/>
                <a:tab pos="7237442" algn="l"/>
                <a:tab pos="8142515" algn="l"/>
                <a:tab pos="9047589" algn="l"/>
                <a:tab pos="9952662" algn="l"/>
              </a:tabLst>
            </a:pPr>
            <a:r>
              <a:rPr lang="et-EE" sz="2400" dirty="0">
                <a:solidFill>
                  <a:srgbClr val="0070C0"/>
                </a:solidFill>
                <a:latin typeface="+mj-lt"/>
              </a:rPr>
              <a:t>+ lisainfo</a:t>
            </a:r>
          </a:p>
        </p:txBody>
      </p:sp>
    </p:spTree>
    <p:extLst>
      <p:ext uri="{BB962C8B-B14F-4D97-AF65-F5344CB8AC3E}">
        <p14:creationId xmlns:p14="http://schemas.microsoft.com/office/powerpoint/2010/main" val="3401359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3" descr="C:\Users\Kasutaja\AppData\Local\Microsoft\Windows\Temporary Internet Files\Content.IE5\HZ6QG8FC\MC900441497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0848" y="5652517"/>
            <a:ext cx="899954" cy="912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740129" y="6544876"/>
            <a:ext cx="12939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1400" dirty="0"/>
              <a:t> Riskid 15</a:t>
            </a:r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1D43D9D2-B259-4941-A5FD-D5F5621B86C9}"/>
              </a:ext>
            </a:extLst>
          </p:cNvPr>
          <p:cNvSpPr/>
          <p:nvPr/>
        </p:nvSpPr>
        <p:spPr>
          <a:xfrm>
            <a:off x="258079" y="467941"/>
            <a:ext cx="8489300" cy="270843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114300" lvl="1">
              <a:lnSpc>
                <a:spcPts val="3400"/>
              </a:lnSpc>
              <a:tabLst>
                <a:tab pos="901931" algn="l"/>
                <a:tab pos="1807004" algn="l"/>
                <a:tab pos="2712077" algn="l"/>
                <a:tab pos="3617150" algn="l"/>
                <a:tab pos="4522223" algn="l"/>
                <a:tab pos="5427296" algn="l"/>
                <a:tab pos="6332369" algn="l"/>
                <a:tab pos="7237442" algn="l"/>
                <a:tab pos="8142515" algn="l"/>
                <a:tab pos="9047589" algn="l"/>
                <a:tab pos="9952662" algn="l"/>
              </a:tabLst>
            </a:pPr>
            <a:endParaRPr lang="et-EE" sz="2600" dirty="0">
              <a:latin typeface="+mj-lt"/>
            </a:endParaRPr>
          </a:p>
          <a:p>
            <a:pPr marL="114300" lvl="1">
              <a:lnSpc>
                <a:spcPts val="3400"/>
              </a:lnSpc>
              <a:tabLst>
                <a:tab pos="901931" algn="l"/>
                <a:tab pos="1807004" algn="l"/>
                <a:tab pos="2712077" algn="l"/>
                <a:tab pos="3617150" algn="l"/>
                <a:tab pos="4522223" algn="l"/>
                <a:tab pos="5427296" algn="l"/>
                <a:tab pos="6332369" algn="l"/>
                <a:tab pos="7237442" algn="l"/>
                <a:tab pos="8142515" algn="l"/>
                <a:tab pos="9047589" algn="l"/>
                <a:tab pos="9952662" algn="l"/>
              </a:tabLst>
            </a:pPr>
            <a:r>
              <a:rPr lang="et-EE" sz="2600" dirty="0">
                <a:latin typeface="+mj-lt"/>
              </a:rPr>
              <a:t>Liiklusmärk, hoiatamaks jalakäijate eest, kes keskenduvad oma mobiiltelefonile. Pilt on tehtud Stockholmi vanalinna lähedal. </a:t>
            </a:r>
          </a:p>
          <a:p>
            <a:pPr marL="114300" lvl="1">
              <a:lnSpc>
                <a:spcPts val="3400"/>
              </a:lnSpc>
              <a:tabLst>
                <a:tab pos="901931" algn="l"/>
                <a:tab pos="1807004" algn="l"/>
                <a:tab pos="2712077" algn="l"/>
                <a:tab pos="3617150" algn="l"/>
                <a:tab pos="4522223" algn="l"/>
                <a:tab pos="5427296" algn="l"/>
                <a:tab pos="6332369" algn="l"/>
                <a:tab pos="7237442" algn="l"/>
                <a:tab pos="8142515" algn="l"/>
                <a:tab pos="9047589" algn="l"/>
                <a:tab pos="9952662" algn="l"/>
              </a:tabLst>
            </a:pPr>
            <a:endParaRPr lang="et-EE" sz="2600" dirty="0">
              <a:latin typeface="+mj-lt"/>
            </a:endParaRPr>
          </a:p>
          <a:p>
            <a:pPr marL="114300" lvl="1">
              <a:lnSpc>
                <a:spcPts val="3400"/>
              </a:lnSpc>
              <a:tabLst>
                <a:tab pos="901931" algn="l"/>
                <a:tab pos="1807004" algn="l"/>
                <a:tab pos="2712077" algn="l"/>
                <a:tab pos="3617150" algn="l"/>
                <a:tab pos="4522223" algn="l"/>
                <a:tab pos="5427296" algn="l"/>
                <a:tab pos="6332369" algn="l"/>
                <a:tab pos="7237442" algn="l"/>
                <a:tab pos="8142515" algn="l"/>
                <a:tab pos="9047589" algn="l"/>
                <a:tab pos="9952662" algn="l"/>
              </a:tabLst>
            </a:pPr>
            <a:r>
              <a:rPr lang="et-EE" sz="1400" i="1" dirty="0"/>
              <a:t>Autor (Jonathan </a:t>
            </a:r>
            <a:r>
              <a:rPr lang="et-EE" sz="1400" i="1" dirty="0" err="1"/>
              <a:t>Nackstrand</a:t>
            </a:r>
            <a:r>
              <a:rPr lang="et-EE" sz="1400" i="1" dirty="0"/>
              <a:t>/AFP/</a:t>
            </a:r>
            <a:r>
              <a:rPr lang="et-EE" sz="1400" i="1" dirty="0" err="1"/>
              <a:t>Getty</a:t>
            </a:r>
            <a:r>
              <a:rPr lang="et-EE" sz="1400" i="1" dirty="0"/>
              <a:t> </a:t>
            </a:r>
            <a:r>
              <a:rPr lang="et-EE" sz="1400" i="1" dirty="0" err="1"/>
              <a:t>Images</a:t>
            </a:r>
            <a:r>
              <a:rPr lang="et-EE" sz="1400" i="1" dirty="0"/>
              <a:t>)</a:t>
            </a:r>
            <a:endParaRPr lang="et-EE" sz="1400" i="1" dirty="0">
              <a:latin typeface="+mj-lt"/>
            </a:endParaRPr>
          </a:p>
          <a:p>
            <a:pPr marL="114300" lvl="1">
              <a:lnSpc>
                <a:spcPts val="3400"/>
              </a:lnSpc>
              <a:tabLst>
                <a:tab pos="901931" algn="l"/>
                <a:tab pos="1807004" algn="l"/>
                <a:tab pos="2712077" algn="l"/>
                <a:tab pos="3617150" algn="l"/>
                <a:tab pos="4522223" algn="l"/>
                <a:tab pos="5427296" algn="l"/>
                <a:tab pos="6332369" algn="l"/>
                <a:tab pos="7237442" algn="l"/>
                <a:tab pos="8142515" algn="l"/>
                <a:tab pos="9047589" algn="l"/>
                <a:tab pos="9952662" algn="l"/>
              </a:tabLst>
            </a:pPr>
            <a:endParaRPr lang="et-EE" sz="2400" dirty="0">
              <a:latin typeface="Garamond" panose="02020404030301010803" pitchFamily="18" charset="0"/>
            </a:endParaRPr>
          </a:p>
        </p:txBody>
      </p:sp>
      <p:pic>
        <p:nvPicPr>
          <p:cNvPr id="15" name="Pilt 14">
            <a:extLst>
              <a:ext uri="{FF2B5EF4-FFF2-40B4-BE49-F238E27FC236}">
                <a16:creationId xmlns:a16="http://schemas.microsoft.com/office/drawing/2014/main" id="{50F13F1D-F764-41E6-9C8B-59E03A272B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67521" y="3435724"/>
            <a:ext cx="4536504" cy="3055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3874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7703076"/>
              </p:ext>
            </p:extLst>
          </p:nvPr>
        </p:nvGraphicFramePr>
        <p:xfrm>
          <a:off x="395313" y="1332038"/>
          <a:ext cx="8064896" cy="4752529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7363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363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22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72971">
                <a:tc>
                  <a:txBody>
                    <a:bodyPr/>
                    <a:lstStyle/>
                    <a:p>
                      <a:pPr algn="ctr"/>
                      <a:r>
                        <a:rPr lang="et-EE" sz="2600" dirty="0">
                          <a:solidFill>
                            <a:srgbClr val="0070C0"/>
                          </a:solidFill>
                          <a:latin typeface="+mj-lt"/>
                        </a:rPr>
                        <a:t>FAKTID</a:t>
                      </a:r>
                      <a:endParaRPr lang="et-EE" sz="2600" b="1" dirty="0">
                        <a:solidFill>
                          <a:srgbClr val="0070C0"/>
                        </a:solidFill>
                        <a:latin typeface="+mj-lt"/>
                      </a:endParaRPr>
                    </a:p>
                  </a:txBody>
                  <a:tcPr marL="90001" marR="90001" marT="45598" marB="455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2600" dirty="0">
                          <a:solidFill>
                            <a:srgbClr val="0070C0"/>
                          </a:solidFill>
                          <a:latin typeface="+mj-lt"/>
                        </a:rPr>
                        <a:t>RISKID</a:t>
                      </a:r>
                      <a:endParaRPr lang="et-EE" sz="2600" b="1" dirty="0">
                        <a:solidFill>
                          <a:srgbClr val="0070C0"/>
                        </a:solidFill>
                        <a:latin typeface="+mj-lt"/>
                      </a:endParaRPr>
                    </a:p>
                  </a:txBody>
                  <a:tcPr marL="90001" marR="90001" marT="45598" marB="455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2600" b="1" dirty="0">
                          <a:solidFill>
                            <a:srgbClr val="0070C0"/>
                          </a:solidFill>
                          <a:latin typeface="+mj-lt"/>
                        </a:rPr>
                        <a:t>KAMPAANIAD</a:t>
                      </a:r>
                    </a:p>
                  </a:txBody>
                  <a:tcPr marL="90001" marR="90001" marT="45598" marB="455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3186">
                <a:tc>
                  <a:txBody>
                    <a:bodyPr/>
                    <a:lstStyle/>
                    <a:p>
                      <a:pPr algn="ctr"/>
                      <a:r>
                        <a:rPr lang="et-EE" sz="2600" dirty="0">
                          <a:solidFill>
                            <a:schemeClr val="tx1"/>
                          </a:solidFill>
                          <a:latin typeface="+mj-lt"/>
                          <a:hlinkClick r:id="rId3" action="ppaction://hlinksldjump"/>
                        </a:rPr>
                        <a:t>5</a:t>
                      </a:r>
                      <a:endParaRPr lang="et-EE" sz="26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0001" marR="90001" marT="45598" marB="455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2600" dirty="0">
                          <a:solidFill>
                            <a:schemeClr val="tx1"/>
                          </a:solidFill>
                          <a:latin typeface="+mj-lt"/>
                          <a:hlinkClick r:id="rId4" action="ppaction://hlinksldjump"/>
                        </a:rPr>
                        <a:t>5</a:t>
                      </a:r>
                      <a:endParaRPr lang="et-EE" sz="26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0001" marR="90001" marT="45598" marB="455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2600" dirty="0">
                          <a:solidFill>
                            <a:schemeClr val="tx1"/>
                          </a:solidFill>
                          <a:latin typeface="+mj-lt"/>
                          <a:hlinkClick r:id="rId5" action="ppaction://hlinksldjump"/>
                        </a:rPr>
                        <a:t>5</a:t>
                      </a:r>
                      <a:endParaRPr lang="et-EE" sz="26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0001" marR="90001" marT="45598" marB="455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3186">
                <a:tc>
                  <a:txBody>
                    <a:bodyPr/>
                    <a:lstStyle/>
                    <a:p>
                      <a:pPr algn="ctr"/>
                      <a:r>
                        <a:rPr lang="et-EE" sz="2600" dirty="0">
                          <a:solidFill>
                            <a:schemeClr val="tx1"/>
                          </a:solidFill>
                          <a:latin typeface="+mj-lt"/>
                          <a:hlinkClick r:id="rId6" action="ppaction://hlinksldjump"/>
                        </a:rPr>
                        <a:t>10</a:t>
                      </a:r>
                      <a:endParaRPr lang="et-EE" sz="26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0001" marR="90001" marT="45598" marB="455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2600" dirty="0">
                          <a:solidFill>
                            <a:schemeClr val="tx1"/>
                          </a:solidFill>
                          <a:latin typeface="+mj-lt"/>
                          <a:hlinkClick r:id="rId7" action="ppaction://hlinksldjump"/>
                        </a:rPr>
                        <a:t>10</a:t>
                      </a:r>
                      <a:endParaRPr lang="et-EE" sz="26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0001" marR="90001" marT="45598" marB="455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2600" dirty="0">
                          <a:solidFill>
                            <a:schemeClr val="tx1"/>
                          </a:solidFill>
                          <a:latin typeface="+mj-lt"/>
                          <a:hlinkClick r:id="rId8" action="ppaction://hlinksldjump"/>
                        </a:rPr>
                        <a:t>10</a:t>
                      </a:r>
                      <a:endParaRPr lang="et-EE" sz="26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0001" marR="90001" marT="45598" marB="455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3186">
                <a:tc>
                  <a:txBody>
                    <a:bodyPr/>
                    <a:lstStyle/>
                    <a:p>
                      <a:pPr algn="ctr"/>
                      <a:r>
                        <a:rPr lang="et-EE" sz="2600" dirty="0">
                          <a:solidFill>
                            <a:schemeClr val="tx1"/>
                          </a:solidFill>
                          <a:latin typeface="+mj-lt"/>
                          <a:hlinkClick r:id="rId9" action="ppaction://hlinksldjump"/>
                        </a:rPr>
                        <a:t>15</a:t>
                      </a:r>
                      <a:endParaRPr lang="et-EE" sz="26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0001" marR="90001" marT="45598" marB="455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2600" dirty="0">
                          <a:solidFill>
                            <a:schemeClr val="tx1"/>
                          </a:solidFill>
                          <a:latin typeface="+mj-lt"/>
                          <a:hlinkClick r:id="rId10" action="ppaction://hlinksldjump"/>
                        </a:rPr>
                        <a:t>15</a:t>
                      </a:r>
                      <a:endParaRPr lang="et-EE" sz="26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0001" marR="90001" marT="45598" marB="455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2600" dirty="0">
                          <a:solidFill>
                            <a:schemeClr val="tx1"/>
                          </a:solidFill>
                          <a:latin typeface="+mj-lt"/>
                          <a:hlinkClick r:id="rId11" action="ppaction://hlinksldjump"/>
                        </a:rPr>
                        <a:t>15</a:t>
                      </a:r>
                      <a:endParaRPr lang="et-EE" sz="26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0001" marR="90001" marT="45598" marB="455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026" name="Picture 1" descr="Ikoonid.jpg">
            <a:hlinkClick r:id="rId12" action="ppaction://hlinksldjump"/>
            <a:extLst>
              <a:ext uri="{FF2B5EF4-FFF2-40B4-BE49-F238E27FC236}">
                <a16:creationId xmlns:a16="http://schemas.microsoft.com/office/drawing/2014/main" id="{D0932DDC-747F-4E3A-848D-D84189E773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993" y="107901"/>
            <a:ext cx="2378993" cy="11129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15167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64065" y="6523645"/>
            <a:ext cx="18351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1400" dirty="0"/>
              <a:t> Kampaaniad 5</a:t>
            </a:r>
          </a:p>
        </p:txBody>
      </p:sp>
      <p:pic>
        <p:nvPicPr>
          <p:cNvPr id="2" name="Pilt 1">
            <a:extLst>
              <a:ext uri="{FF2B5EF4-FFF2-40B4-BE49-F238E27FC236}">
                <a16:creationId xmlns:a16="http://schemas.microsoft.com/office/drawing/2014/main" id="{EA3CBCF6-8B66-45FD-B30B-654EC27A00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875" y="1167602"/>
            <a:ext cx="8449788" cy="4505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0950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3" descr="C:\Users\Kasutaja\AppData\Local\Microsoft\Windows\Temporary Internet Files\Content.IE5\HZ6QG8FC\MC900441497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129" y="5646611"/>
            <a:ext cx="899954" cy="912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1"/>
          <p:cNvSpPr/>
          <p:nvPr/>
        </p:nvSpPr>
        <p:spPr>
          <a:xfrm>
            <a:off x="251298" y="707283"/>
            <a:ext cx="4608511" cy="624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t-EE" sz="2600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52097" y="6523645"/>
            <a:ext cx="15471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1400" dirty="0"/>
              <a:t> Kampaaniad  5</a:t>
            </a:r>
          </a:p>
        </p:txBody>
      </p:sp>
      <p:sp>
        <p:nvSpPr>
          <p:cNvPr id="3" name="Ristkülik 2">
            <a:extLst>
              <a:ext uri="{FF2B5EF4-FFF2-40B4-BE49-F238E27FC236}">
                <a16:creationId xmlns:a16="http://schemas.microsoft.com/office/drawing/2014/main" id="{411B9818-F0C9-4C82-AC04-89F4425DD00A}"/>
              </a:ext>
            </a:extLst>
          </p:cNvPr>
          <p:cNvSpPr/>
          <p:nvPr/>
        </p:nvSpPr>
        <p:spPr>
          <a:xfrm>
            <a:off x="197219" y="-21352"/>
            <a:ext cx="7992887" cy="6051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5000"/>
              </a:lnSpc>
            </a:pPr>
            <a:endParaRPr lang="et-EE" sz="2600" b="1" dirty="0">
              <a:solidFill>
                <a:srgbClr val="0070C0"/>
              </a:solidFill>
            </a:endParaRPr>
          </a:p>
          <a:p>
            <a:pPr lvl="0">
              <a:lnSpc>
                <a:spcPct val="125000"/>
              </a:lnSpc>
            </a:pPr>
            <a:endParaRPr lang="et-EE" sz="2600" b="1" dirty="0">
              <a:solidFill>
                <a:srgbClr val="0070C0"/>
              </a:solidFill>
            </a:endParaRPr>
          </a:p>
          <a:p>
            <a:pPr lvl="0">
              <a:lnSpc>
                <a:spcPct val="125000"/>
              </a:lnSpc>
            </a:pPr>
            <a:endParaRPr lang="et-EE" sz="2600" b="1" dirty="0">
              <a:solidFill>
                <a:srgbClr val="0070C0"/>
              </a:solidFill>
            </a:endParaRPr>
          </a:p>
          <a:p>
            <a:pPr lvl="0">
              <a:lnSpc>
                <a:spcPct val="125000"/>
              </a:lnSpc>
            </a:pPr>
            <a:r>
              <a:rPr lang="et-EE" sz="2600" b="1" dirty="0">
                <a:solidFill>
                  <a:srgbClr val="0070C0"/>
                </a:solidFill>
              </a:rPr>
              <a:t>Vastus: </a:t>
            </a:r>
            <a:r>
              <a:rPr lang="et-EE" sz="2600" b="1" dirty="0">
                <a:solidFill>
                  <a:srgbClr val="000000"/>
                </a:solidFill>
              </a:rPr>
              <a:t>Kui juhid, siis juhi</a:t>
            </a:r>
            <a:endParaRPr lang="et-EE" sz="2600" dirty="0">
              <a:solidFill>
                <a:srgbClr val="000000"/>
              </a:solidFill>
            </a:endParaRPr>
          </a:p>
          <a:p>
            <a:pPr lvl="0">
              <a:lnSpc>
                <a:spcPct val="125000"/>
              </a:lnSpc>
            </a:pPr>
            <a:r>
              <a:rPr lang="et-EE" sz="2600" i="1" dirty="0">
                <a:solidFill>
                  <a:srgbClr val="000000"/>
                </a:solidFill>
              </a:rPr>
              <a:t>Kampaania on suunatud autojuhtidele, teadvustamaks, et inimene ei ole võimeline tegema kahte asja veatult.</a:t>
            </a:r>
          </a:p>
          <a:p>
            <a:pPr lvl="0">
              <a:lnSpc>
                <a:spcPct val="125000"/>
              </a:lnSpc>
            </a:pPr>
            <a:endParaRPr lang="et-EE" sz="2600" b="1" dirty="0">
              <a:solidFill>
                <a:srgbClr val="0070C0"/>
              </a:solidFill>
            </a:endParaRPr>
          </a:p>
          <a:p>
            <a:pPr lvl="0">
              <a:lnSpc>
                <a:spcPct val="125000"/>
              </a:lnSpc>
            </a:pPr>
            <a:r>
              <a:rPr lang="et-EE" sz="2600" b="1" dirty="0">
                <a:solidFill>
                  <a:srgbClr val="0070C0"/>
                </a:solidFill>
              </a:rPr>
              <a:t>NB! Täiendav küsimus!</a:t>
            </a:r>
          </a:p>
          <a:p>
            <a:pPr lvl="0">
              <a:lnSpc>
                <a:spcPct val="125000"/>
              </a:lnSpc>
            </a:pPr>
            <a:r>
              <a:rPr lang="et-EE" sz="2600" b="1" dirty="0">
                <a:solidFill>
                  <a:srgbClr val="0070C0"/>
                </a:solidFill>
              </a:rPr>
              <a:t>Mitu aastat on Eestis seda kampaaniat läbi viidud?</a:t>
            </a:r>
          </a:p>
          <a:p>
            <a:pPr marL="457200" lvl="0" indent="-45720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t-EE" sz="2600" dirty="0">
                <a:solidFill>
                  <a:srgbClr val="000000"/>
                </a:solidFill>
              </a:rPr>
              <a:t>Neli aastat, käesoleval aastal sügisel viiendat aastat.</a:t>
            </a:r>
          </a:p>
          <a:p>
            <a:pPr marL="457200" lvl="0" indent="-45720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t-EE" sz="2600" dirty="0">
                <a:solidFill>
                  <a:srgbClr val="000000"/>
                </a:solidFill>
              </a:rPr>
              <a:t>Kampaania üheks tegevuseks on olnud mobiilivaba päev – 26. märtsil (varasemalt 5. aprill).</a:t>
            </a:r>
          </a:p>
        </p:txBody>
      </p:sp>
      <p:pic>
        <p:nvPicPr>
          <p:cNvPr id="4" name="Pilt 3">
            <a:extLst>
              <a:ext uri="{FF2B5EF4-FFF2-40B4-BE49-F238E27FC236}">
                <a16:creationId xmlns:a16="http://schemas.microsoft.com/office/drawing/2014/main" id="{0B4674C4-A031-40CD-9F5F-8A3C28B30C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95713" y="95661"/>
            <a:ext cx="4903907" cy="1848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193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96113" y="6523645"/>
            <a:ext cx="14031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1400" dirty="0"/>
              <a:t> Kampaaniad 10</a:t>
            </a:r>
          </a:p>
        </p:txBody>
      </p:sp>
      <p:pic>
        <p:nvPicPr>
          <p:cNvPr id="5" name="Pilt 4">
            <a:extLst>
              <a:ext uri="{FF2B5EF4-FFF2-40B4-BE49-F238E27FC236}">
                <a16:creationId xmlns:a16="http://schemas.microsoft.com/office/drawing/2014/main" id="{7F1A97B9-22D4-4E62-AE91-DA2205CA92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321" y="1404045"/>
            <a:ext cx="8010838" cy="3932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7455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C:\Users\Kasutaja\AppData\Local\Microsoft\Windows\Temporary Internet Files\Content.IE5\HZ6QG8FC\MC900441497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8336" y="5724525"/>
            <a:ext cx="899954" cy="912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236073" y="6523645"/>
            <a:ext cx="17631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1400" dirty="0"/>
              <a:t> Kampaaniad 10</a:t>
            </a:r>
          </a:p>
        </p:txBody>
      </p:sp>
      <p:sp>
        <p:nvSpPr>
          <p:cNvPr id="4" name="Ristkülik 3">
            <a:extLst>
              <a:ext uri="{FF2B5EF4-FFF2-40B4-BE49-F238E27FC236}">
                <a16:creationId xmlns:a16="http://schemas.microsoft.com/office/drawing/2014/main" id="{1BCE0D7C-A3B2-4604-954C-CBA4CFA47A69}"/>
              </a:ext>
            </a:extLst>
          </p:cNvPr>
          <p:cNvSpPr/>
          <p:nvPr/>
        </p:nvSpPr>
        <p:spPr>
          <a:xfrm>
            <a:off x="179289" y="347555"/>
            <a:ext cx="8640960" cy="74394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5000"/>
              </a:lnSpc>
            </a:pPr>
            <a:r>
              <a:rPr lang="et-EE" sz="2400" b="1" dirty="0">
                <a:solidFill>
                  <a:srgbClr val="0070C0"/>
                </a:solidFill>
              </a:rPr>
              <a:t>Vastus: </a:t>
            </a:r>
            <a:r>
              <a:rPr lang="et-EE" sz="2400" b="1" dirty="0">
                <a:solidFill>
                  <a:srgbClr val="000000"/>
                </a:solidFill>
              </a:rPr>
              <a:t>Tule rattalt maha ja lase rong läbi</a:t>
            </a:r>
            <a:endParaRPr lang="et-EE" sz="2400" dirty="0">
              <a:solidFill>
                <a:srgbClr val="000000"/>
              </a:solidFill>
            </a:endParaRPr>
          </a:p>
          <a:p>
            <a:pPr lvl="0">
              <a:lnSpc>
                <a:spcPct val="125000"/>
              </a:lnSpc>
            </a:pPr>
            <a:r>
              <a:rPr lang="et-EE" sz="2400" i="1" dirty="0">
                <a:solidFill>
                  <a:srgbClr val="000000"/>
                </a:solidFill>
              </a:rPr>
              <a:t>Kampaania eesmärk on teadvustada, et </a:t>
            </a:r>
          </a:p>
          <a:p>
            <a:pPr lvl="0">
              <a:lnSpc>
                <a:spcPct val="125000"/>
              </a:lnSpc>
            </a:pPr>
            <a:r>
              <a:rPr lang="et-EE" sz="2400" i="1" dirty="0">
                <a:solidFill>
                  <a:srgbClr val="000000"/>
                </a:solidFill>
              </a:rPr>
              <a:t>raudteeülesõit on mõeldud transpordivahenditele </a:t>
            </a:r>
          </a:p>
          <a:p>
            <a:pPr lvl="0">
              <a:lnSpc>
                <a:spcPct val="125000"/>
              </a:lnSpc>
            </a:pPr>
            <a:r>
              <a:rPr lang="et-EE" sz="2400" i="1" dirty="0">
                <a:solidFill>
                  <a:srgbClr val="000000"/>
                </a:solidFill>
              </a:rPr>
              <a:t>(sh jalgratastele), ülekäik aga ainult jalakäijatele.</a:t>
            </a:r>
          </a:p>
          <a:p>
            <a:pPr lvl="0">
              <a:lnSpc>
                <a:spcPct val="125000"/>
              </a:lnSpc>
            </a:pPr>
            <a:endParaRPr lang="et-EE" sz="2400" b="1" dirty="0">
              <a:solidFill>
                <a:srgbClr val="0070C0"/>
              </a:solidFill>
            </a:endParaRPr>
          </a:p>
          <a:p>
            <a:pPr lvl="0">
              <a:lnSpc>
                <a:spcPct val="125000"/>
              </a:lnSpc>
            </a:pPr>
            <a:r>
              <a:rPr lang="et-EE" sz="2400" b="1" dirty="0">
                <a:solidFill>
                  <a:srgbClr val="0070C0"/>
                </a:solidFill>
              </a:rPr>
              <a:t>NB! Täiendav küsimus!</a:t>
            </a:r>
          </a:p>
          <a:p>
            <a:pPr lvl="0">
              <a:lnSpc>
                <a:spcPct val="125000"/>
              </a:lnSpc>
            </a:pPr>
            <a:r>
              <a:rPr lang="et-EE" sz="2400" b="1" dirty="0">
                <a:solidFill>
                  <a:srgbClr val="0070C0"/>
                </a:solidFill>
              </a:rPr>
              <a:t>Milliseid raudteeohutusele suunatud </a:t>
            </a:r>
          </a:p>
          <a:p>
            <a:pPr lvl="0">
              <a:lnSpc>
                <a:spcPct val="125000"/>
              </a:lnSpc>
            </a:pPr>
            <a:r>
              <a:rPr lang="et-EE" sz="2400" b="1" dirty="0">
                <a:solidFill>
                  <a:srgbClr val="0070C0"/>
                </a:solidFill>
              </a:rPr>
              <a:t>kampaaniaid veel tead?</a:t>
            </a:r>
          </a:p>
          <a:p>
            <a:pPr marL="457200" lvl="0" indent="-45720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t-EE" sz="2400" dirty="0">
                <a:solidFill>
                  <a:srgbClr val="000000"/>
                </a:solidFill>
              </a:rPr>
              <a:t>Märka rongi!</a:t>
            </a:r>
          </a:p>
          <a:p>
            <a:pPr marL="457200" lvl="0" indent="-45720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t-EE" sz="2400" dirty="0">
                <a:solidFill>
                  <a:srgbClr val="000000"/>
                </a:solidFill>
              </a:rPr>
              <a:t>Lase rong läbi, sind oodatakse jõuluks koju/Aga mina lasen rongi läbi, mind oodatakse jõuluks koju (2017 jõulud)</a:t>
            </a:r>
          </a:p>
          <a:p>
            <a:pPr marL="457200" lvl="0" indent="-45720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t-EE" sz="2400" dirty="0">
                <a:solidFill>
                  <a:srgbClr val="000000"/>
                </a:solidFill>
              </a:rPr>
              <a:t>Lase rong läbi</a:t>
            </a:r>
          </a:p>
          <a:p>
            <a:pPr marL="457200" lvl="0" indent="-45720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t-EE" sz="2400" dirty="0">
                <a:solidFill>
                  <a:srgbClr val="000000"/>
                </a:solidFill>
              </a:rPr>
              <a:t>Punane on punane</a:t>
            </a:r>
          </a:p>
          <a:p>
            <a:pPr marL="457200" lvl="0" indent="-45720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t-EE" sz="2400" dirty="0">
                <a:solidFill>
                  <a:srgbClr val="000000"/>
                </a:solidFill>
              </a:rPr>
              <a:t>Raudteel viibimine keelatud!</a:t>
            </a:r>
          </a:p>
          <a:p>
            <a:pPr marL="457200" lvl="0" indent="-457200">
              <a:lnSpc>
                <a:spcPct val="125000"/>
              </a:lnSpc>
              <a:buFont typeface="Arial" panose="020B0604020202020204" pitchFamily="34" charset="0"/>
              <a:buChar char="•"/>
            </a:pPr>
            <a:endParaRPr lang="et-EE" sz="2400" dirty="0">
              <a:solidFill>
                <a:srgbClr val="000000"/>
              </a:solidFill>
            </a:endParaRPr>
          </a:p>
          <a:p>
            <a:pPr marL="457200" lvl="0" indent="-457200">
              <a:lnSpc>
                <a:spcPct val="125000"/>
              </a:lnSpc>
              <a:buFont typeface="Arial" panose="020B0604020202020204" pitchFamily="34" charset="0"/>
              <a:buChar char="•"/>
            </a:pPr>
            <a:endParaRPr lang="et-EE" sz="2400" dirty="0">
              <a:solidFill>
                <a:srgbClr val="000000"/>
              </a:solidFill>
            </a:endParaRPr>
          </a:p>
        </p:txBody>
      </p:sp>
      <p:pic>
        <p:nvPicPr>
          <p:cNvPr id="2" name="Pilt 1">
            <a:extLst>
              <a:ext uri="{FF2B5EF4-FFF2-40B4-BE49-F238E27FC236}">
                <a16:creationId xmlns:a16="http://schemas.microsoft.com/office/drawing/2014/main" id="{20E19E23-64F3-4458-9B9D-342C55A5ED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1936" y="23594"/>
            <a:ext cx="2943857" cy="4387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74562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313" y="1944105"/>
            <a:ext cx="8136904" cy="2952328"/>
          </a:xfrm>
          <a:ln>
            <a:miter lim="800000"/>
            <a:headEnd/>
            <a:tailEnd/>
          </a:ln>
          <a:extLst/>
        </p:spPr>
        <p:txBody>
          <a:bodyPr anchor="t" anchorCtr="0">
            <a:noAutofit/>
          </a:bodyPr>
          <a:lstStyle/>
          <a:p>
            <a:pPr lvl="0" algn="ctr" defTabSz="91440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t-EE" sz="4800" dirty="0">
                <a:solidFill>
                  <a:srgbClr val="0070C0"/>
                </a:solidFill>
                <a:cs typeface="+mn-cs"/>
              </a:rPr>
              <a:t>Millise liiklusohutuse kampaaniaga on tegu?</a:t>
            </a:r>
            <a:br>
              <a:rPr lang="et-EE" sz="4800" dirty="0">
                <a:solidFill>
                  <a:srgbClr val="0070C0"/>
                </a:solidFill>
                <a:cs typeface="+mn-cs"/>
              </a:rPr>
            </a:br>
            <a:r>
              <a:rPr lang="et-EE" sz="4800" b="1" dirty="0">
                <a:solidFill>
                  <a:srgbClr val="0070C0"/>
                </a:solidFill>
                <a:cs typeface="+mn-cs"/>
              </a:rPr>
              <a:t>Üheksa korda vaata, üks kord astu!</a:t>
            </a:r>
            <a:br>
              <a:rPr lang="et-EE" sz="4800" dirty="0">
                <a:solidFill>
                  <a:srgbClr val="0070C0"/>
                </a:solidFill>
              </a:rPr>
            </a:br>
            <a:r>
              <a:rPr lang="et-EE" sz="4800" dirty="0">
                <a:solidFill>
                  <a:srgbClr val="0070C0"/>
                </a:solidFill>
              </a:rPr>
              <a:t> </a:t>
            </a:r>
            <a:endParaRPr lang="et-EE" sz="4000" dirty="0">
              <a:solidFill>
                <a:srgbClr val="0033CC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536427" y="4068341"/>
            <a:ext cx="7995790" cy="144016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defTabSz="449263" rtl="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57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defTabSz="449263" rtl="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5700">
                <a:solidFill>
                  <a:srgbClr val="000000"/>
                </a:solidFill>
                <a:latin typeface="Roboto Condensed"/>
                <a:ea typeface="Microsoft YaHei" pitchFamily="34" charset="-122"/>
              </a:defRPr>
            </a:lvl2pPr>
            <a:lvl3pPr algn="l" defTabSz="449263" rtl="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5700">
                <a:solidFill>
                  <a:srgbClr val="000000"/>
                </a:solidFill>
                <a:latin typeface="Roboto Condensed"/>
                <a:ea typeface="Microsoft YaHei" pitchFamily="34" charset="-122"/>
              </a:defRPr>
            </a:lvl3pPr>
            <a:lvl4pPr algn="l" defTabSz="449263" rtl="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5700">
                <a:solidFill>
                  <a:srgbClr val="000000"/>
                </a:solidFill>
                <a:latin typeface="Roboto Condensed"/>
                <a:ea typeface="Microsoft YaHei" pitchFamily="34" charset="-122"/>
              </a:defRPr>
            </a:lvl4pPr>
            <a:lvl5pPr algn="l" defTabSz="449263" rtl="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5700">
                <a:solidFill>
                  <a:srgbClr val="000000"/>
                </a:solidFill>
                <a:latin typeface="Roboto Condensed"/>
                <a:ea typeface="Microsoft YaHei" pitchFamily="34" charset="-122"/>
              </a:defRPr>
            </a:lvl5pPr>
            <a:lvl6pPr marL="2514600" indent="-228600" algn="l" defTabSz="449263" rtl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5700">
                <a:solidFill>
                  <a:srgbClr val="000000"/>
                </a:solidFill>
                <a:latin typeface="Roboto Condensed"/>
                <a:ea typeface="Microsoft YaHei" pitchFamily="34" charset="-122"/>
              </a:defRPr>
            </a:lvl6pPr>
            <a:lvl7pPr marL="2971800" indent="-228600" algn="l" defTabSz="449263" rtl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5700">
                <a:solidFill>
                  <a:srgbClr val="000000"/>
                </a:solidFill>
                <a:latin typeface="Roboto Condensed"/>
                <a:ea typeface="Microsoft YaHei" pitchFamily="34" charset="-122"/>
              </a:defRPr>
            </a:lvl7pPr>
            <a:lvl8pPr marL="3429000" indent="-228600" algn="l" defTabSz="449263" rtl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5700">
                <a:solidFill>
                  <a:srgbClr val="000000"/>
                </a:solidFill>
                <a:latin typeface="Roboto Condensed"/>
                <a:ea typeface="Microsoft YaHei" pitchFamily="34" charset="-122"/>
              </a:defRPr>
            </a:lvl8pPr>
            <a:lvl9pPr marL="3886200" indent="-228600" algn="l" defTabSz="449263" rtl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5700">
                <a:solidFill>
                  <a:srgbClr val="000000"/>
                </a:solidFill>
                <a:latin typeface="Roboto Condensed"/>
                <a:ea typeface="Microsoft YaHei" pitchFamily="34" charset="-122"/>
              </a:defRPr>
            </a:lvl9pPr>
          </a:lstStyle>
          <a:p>
            <a:pPr algn="ctr"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br>
              <a:rPr lang="et-EE" sz="4800" kern="0" dirty="0">
                <a:solidFill>
                  <a:srgbClr val="0070C0"/>
                </a:solidFill>
              </a:rPr>
            </a:br>
            <a:br>
              <a:rPr lang="et-EE" sz="4800" kern="0" dirty="0">
                <a:solidFill>
                  <a:srgbClr val="0070C0"/>
                </a:solidFill>
                <a:latin typeface="Garamond" panose="02020404030301010803" pitchFamily="18" charset="0"/>
              </a:rPr>
            </a:br>
            <a:endParaRPr lang="et-EE" sz="4800" kern="0" dirty="0">
              <a:solidFill>
                <a:srgbClr val="0070C0"/>
              </a:solidFill>
              <a:latin typeface="Garamond" panose="020204040303010108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68121" y="6523645"/>
            <a:ext cx="13311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1400" dirty="0"/>
              <a:t>Kampaaniad 15</a:t>
            </a:r>
          </a:p>
        </p:txBody>
      </p:sp>
    </p:spTree>
    <p:extLst>
      <p:ext uri="{BB962C8B-B14F-4D97-AF65-F5344CB8AC3E}">
        <p14:creationId xmlns:p14="http://schemas.microsoft.com/office/powerpoint/2010/main" val="35486616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3" descr="C:\Users\Kasutaja\AppData\Local\Microsoft\Windows\Temporary Internet Files\Content.IE5\HZ6QG8FC\MC900441497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8359" y="5646611"/>
            <a:ext cx="899954" cy="912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9"/>
          <p:cNvSpPr/>
          <p:nvPr/>
        </p:nvSpPr>
        <p:spPr>
          <a:xfrm>
            <a:off x="390318" y="1323276"/>
            <a:ext cx="7678018" cy="4050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et-EE" sz="2600" b="1" dirty="0">
                <a:solidFill>
                  <a:srgbClr val="0070C0"/>
                </a:solidFill>
                <a:latin typeface="+mj-lt"/>
              </a:rPr>
              <a:t>Vastus: </a:t>
            </a:r>
            <a:r>
              <a:rPr lang="et-EE" sz="2600" b="1" dirty="0">
                <a:latin typeface="+mj-lt"/>
              </a:rPr>
              <a:t>Vii teeületus uuele </a:t>
            </a:r>
            <a:r>
              <a:rPr lang="et-EE" sz="2600" b="1" i="1" dirty="0" err="1">
                <a:latin typeface="+mj-lt"/>
              </a:rPr>
              <a:t>level</a:t>
            </a:r>
            <a:r>
              <a:rPr lang="et-EE" sz="2600" b="1" dirty="0" err="1">
                <a:latin typeface="+mj-lt"/>
              </a:rPr>
              <a:t>´ile</a:t>
            </a:r>
            <a:r>
              <a:rPr lang="et-EE" sz="2600" b="1" dirty="0">
                <a:latin typeface="+mj-lt"/>
              </a:rPr>
              <a:t>! </a:t>
            </a:r>
          </a:p>
          <a:p>
            <a:pPr>
              <a:lnSpc>
                <a:spcPct val="125000"/>
              </a:lnSpc>
            </a:pPr>
            <a:r>
              <a:rPr lang="et-EE" sz="2600" dirty="0">
                <a:latin typeface="+mj-lt"/>
              </a:rPr>
              <a:t>Sinu elu pole arvutimäng</a:t>
            </a:r>
          </a:p>
          <a:p>
            <a:pPr>
              <a:lnSpc>
                <a:spcPct val="125000"/>
              </a:lnSpc>
            </a:pPr>
            <a:r>
              <a:rPr lang="et-EE" sz="2600" dirty="0">
                <a:latin typeface="+mj-lt"/>
              </a:rPr>
              <a:t>Kampaania on suunatud koolinoorte </a:t>
            </a:r>
          </a:p>
          <a:p>
            <a:pPr>
              <a:lnSpc>
                <a:spcPct val="125000"/>
              </a:lnSpc>
            </a:pPr>
            <a:r>
              <a:rPr lang="et-EE" sz="2600" dirty="0">
                <a:latin typeface="+mj-lt"/>
              </a:rPr>
              <a:t>teeületuse ohutusele. </a:t>
            </a:r>
          </a:p>
          <a:p>
            <a:pPr>
              <a:lnSpc>
                <a:spcPct val="125000"/>
              </a:lnSpc>
            </a:pPr>
            <a:endParaRPr lang="et-EE" sz="2600" dirty="0">
              <a:latin typeface="+mj-lt"/>
            </a:endParaRPr>
          </a:p>
          <a:p>
            <a:pPr>
              <a:lnSpc>
                <a:spcPct val="125000"/>
              </a:lnSpc>
            </a:pPr>
            <a:r>
              <a:rPr lang="et-EE" sz="2600" b="1" dirty="0">
                <a:solidFill>
                  <a:srgbClr val="0070C0"/>
                </a:solidFill>
                <a:latin typeface="+mj-lt"/>
              </a:rPr>
              <a:t>NB! Täiendav küsimus!</a:t>
            </a:r>
          </a:p>
          <a:p>
            <a:pPr>
              <a:lnSpc>
                <a:spcPct val="125000"/>
              </a:lnSpc>
            </a:pPr>
            <a:r>
              <a:rPr lang="et-EE" sz="2600" b="1" dirty="0">
                <a:solidFill>
                  <a:srgbClr val="0070C0"/>
                </a:solidFill>
                <a:latin typeface="+mj-lt"/>
              </a:rPr>
              <a:t>Mis on selle kampaania peamine sõnum noortele?</a:t>
            </a:r>
            <a:endParaRPr lang="et-EE" sz="2600" dirty="0">
              <a:latin typeface="+mj-lt"/>
            </a:endParaRPr>
          </a:p>
          <a:p>
            <a:pPr>
              <a:lnSpc>
                <a:spcPct val="125000"/>
              </a:lnSpc>
            </a:pPr>
            <a:r>
              <a:rPr lang="et-EE" sz="2600" dirty="0">
                <a:latin typeface="+mj-lt"/>
              </a:rPr>
              <a:t>STOPP! Tõsta pilk telefonilt ja veendu auto peatumises.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452097" y="6523645"/>
            <a:ext cx="15471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1400" dirty="0"/>
              <a:t>Kampaaniad 15</a:t>
            </a:r>
          </a:p>
        </p:txBody>
      </p:sp>
      <p:pic>
        <p:nvPicPr>
          <p:cNvPr id="3" name="Pilt 2">
            <a:extLst>
              <a:ext uri="{FF2B5EF4-FFF2-40B4-BE49-F238E27FC236}">
                <a16:creationId xmlns:a16="http://schemas.microsoft.com/office/drawing/2014/main" id="{9924B52B-BF82-453A-9142-FE7B650B58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5873" y="128093"/>
            <a:ext cx="3480999" cy="350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165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1" name="Group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5544525"/>
              </p:ext>
            </p:extLst>
          </p:nvPr>
        </p:nvGraphicFramePr>
        <p:xfrm>
          <a:off x="0" y="0"/>
          <a:ext cx="9002713" cy="1800225"/>
        </p:xfrm>
        <a:graphic>
          <a:graphicData uri="http://schemas.openxmlformats.org/drawingml/2006/table">
            <a:tbl>
              <a:tblPr/>
              <a:tblGrid>
                <a:gridCol w="90027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800225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</a:tabLst>
                      </a:pPr>
                      <a:endParaRPr kumimoji="0" lang="et-EE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Roboto Condensed"/>
                        <a:ea typeface="Microsoft YaHei" pitchFamily="34" charset="-122"/>
                      </a:endParaRP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269" name="Rectangle 4"/>
          <p:cNvSpPr>
            <a:spLocks noGrp="1" noChangeArrowheads="1"/>
          </p:cNvSpPr>
          <p:nvPr>
            <p:ph type="title"/>
          </p:nvPr>
        </p:nvSpPr>
        <p:spPr>
          <a:xfrm>
            <a:off x="611337" y="2124125"/>
            <a:ext cx="7056859" cy="792088"/>
          </a:xfrm>
        </p:spPr>
        <p:txBody>
          <a:bodyPr tIns="81648" anchor="t"/>
          <a:lstStyle/>
          <a:p>
            <a:pPr eaLnBrk="1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</a:pPr>
            <a:r>
              <a:rPr lang="et-EE" altLang="et-EE" sz="5400" dirty="0">
                <a:solidFill>
                  <a:schemeClr val="bg1"/>
                </a:solidFill>
              </a:rPr>
              <a:t>Turvalisus saab alguse meie endi valikutest. </a:t>
            </a:r>
            <a:br>
              <a:rPr lang="et-EE" altLang="et-EE" sz="5400" dirty="0">
                <a:solidFill>
                  <a:schemeClr val="bg1"/>
                </a:solidFill>
              </a:rPr>
            </a:br>
            <a:br>
              <a:rPr lang="et-EE" altLang="et-EE" sz="5400" dirty="0">
                <a:solidFill>
                  <a:schemeClr val="bg1"/>
                </a:solidFill>
              </a:rPr>
            </a:br>
            <a:r>
              <a:rPr lang="et-EE" altLang="et-EE" sz="5400" dirty="0">
                <a:solidFill>
                  <a:schemeClr val="bg1"/>
                </a:solidFill>
              </a:rPr>
              <a:t>Ka liikluses. </a:t>
            </a:r>
          </a:p>
        </p:txBody>
      </p:sp>
      <p:sp>
        <p:nvSpPr>
          <p:cNvPr id="11270" name="Text Box 5"/>
          <p:cNvSpPr txBox="1">
            <a:spLocks noChangeArrowheads="1"/>
          </p:cNvSpPr>
          <p:nvPr/>
        </p:nvSpPr>
        <p:spPr bwMode="auto">
          <a:xfrm>
            <a:off x="695660" y="3419474"/>
            <a:ext cx="7919319" cy="171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>
                <a:solidFill>
                  <a:schemeClr val="tx1"/>
                </a:solidFill>
                <a:latin typeface="Roboto Condensed"/>
                <a:ea typeface="Microsoft YaHei" pitchFamily="34" charset="-122"/>
              </a:defRPr>
            </a:lvl1pPr>
            <a:lvl2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>
                <a:solidFill>
                  <a:schemeClr val="tx1"/>
                </a:solidFill>
                <a:latin typeface="Roboto Condensed"/>
                <a:ea typeface="Microsoft YaHei" pitchFamily="34" charset="-122"/>
              </a:defRPr>
            </a:lvl2pPr>
            <a:lvl3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>
                <a:solidFill>
                  <a:schemeClr val="tx1"/>
                </a:solidFill>
                <a:latin typeface="Roboto Condensed"/>
                <a:ea typeface="Microsoft YaHei" pitchFamily="34" charset="-122"/>
              </a:defRPr>
            </a:lvl3pPr>
            <a:lvl4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>
                <a:solidFill>
                  <a:schemeClr val="tx1"/>
                </a:solidFill>
                <a:latin typeface="Roboto Condensed"/>
                <a:ea typeface="Microsoft YaHei" pitchFamily="34" charset="-122"/>
              </a:defRPr>
            </a:lvl4pPr>
            <a:lvl5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>
                <a:solidFill>
                  <a:schemeClr val="tx1"/>
                </a:solidFill>
                <a:latin typeface="Roboto Condensed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>
                <a:solidFill>
                  <a:schemeClr val="tx1"/>
                </a:solidFill>
                <a:latin typeface="Roboto Condensed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>
                <a:solidFill>
                  <a:schemeClr val="tx1"/>
                </a:solidFill>
                <a:latin typeface="Roboto Condensed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>
                <a:solidFill>
                  <a:schemeClr val="tx1"/>
                </a:solidFill>
                <a:latin typeface="Roboto Condensed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>
                <a:solidFill>
                  <a:schemeClr val="tx1"/>
                </a:solidFill>
                <a:latin typeface="Roboto Condensed"/>
                <a:ea typeface="Microsoft YaHei" pitchFamily="34" charset="-122"/>
              </a:defRPr>
            </a:lvl9pPr>
          </a:lstStyle>
          <a:p>
            <a:pPr defTabSz="449263" eaLnBrk="1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t-EE" altLang="et-EE" sz="2000" dirty="0">
              <a:solidFill>
                <a:srgbClr val="FFFFFF"/>
              </a:solidFill>
              <a:latin typeface="+mj-lt"/>
            </a:endParaRPr>
          </a:p>
        </p:txBody>
      </p:sp>
      <p:pic>
        <p:nvPicPr>
          <p:cNvPr id="2" name="Pilt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98" y="352800"/>
            <a:ext cx="3481200" cy="1391475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3045165" y="665039"/>
            <a:ext cx="4904928" cy="766996"/>
            <a:chOff x="713160" y="5402552"/>
            <a:chExt cx="7179472" cy="1122672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819" t="51524" r="37137" b="43464"/>
            <a:stretch/>
          </p:blipFill>
          <p:spPr bwMode="auto">
            <a:xfrm>
              <a:off x="5750534" y="5649807"/>
              <a:ext cx="739395" cy="515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578" t="51159" r="51925" b="42063"/>
            <a:stretch/>
          </p:blipFill>
          <p:spPr bwMode="auto">
            <a:xfrm>
              <a:off x="3260780" y="5623339"/>
              <a:ext cx="822120" cy="6971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135" t="51650" r="67182" b="41574"/>
            <a:stretch/>
          </p:blipFill>
          <p:spPr bwMode="auto">
            <a:xfrm>
              <a:off x="923719" y="5634733"/>
              <a:ext cx="658881" cy="6971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Oval 8"/>
            <p:cNvSpPr/>
            <p:nvPr/>
          </p:nvSpPr>
          <p:spPr>
            <a:xfrm>
              <a:off x="713160" y="5402552"/>
              <a:ext cx="1080000" cy="1080000"/>
            </a:xfrm>
            <a:prstGeom prst="ellipse">
              <a:avLst/>
            </a:pr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t-EE" dirty="0"/>
                <a:t>    </a:t>
              </a: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1907704" y="5402552"/>
              <a:ext cx="1080000" cy="1080000"/>
              <a:chOff x="3671959" y="4276444"/>
              <a:chExt cx="1080000" cy="1080000"/>
            </a:xfrm>
          </p:grpSpPr>
          <p:pic>
            <p:nvPicPr>
              <p:cNvPr id="18" name="Picture 2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049" t="51551" r="59474" b="42464"/>
              <a:stretch/>
            </p:blipFill>
            <p:spPr bwMode="auto">
              <a:xfrm>
                <a:off x="3811479" y="4508626"/>
                <a:ext cx="800961" cy="6156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9" name="Oval 18"/>
              <p:cNvSpPr/>
              <p:nvPr/>
            </p:nvSpPr>
            <p:spPr>
              <a:xfrm>
                <a:off x="3671959" y="4276444"/>
                <a:ext cx="1080000" cy="1080000"/>
              </a:xfrm>
              <a:prstGeom prst="ellipse">
                <a:avLst/>
              </a:prstGeom>
              <a:noFill/>
              <a:ln w="762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t-EE" dirty="0"/>
                  <a:t>    </a:t>
                </a:r>
              </a:p>
            </p:txBody>
          </p:sp>
        </p:grpSp>
        <p:sp>
          <p:nvSpPr>
            <p:cNvPr id="11" name="Oval 10"/>
            <p:cNvSpPr/>
            <p:nvPr/>
          </p:nvSpPr>
          <p:spPr>
            <a:xfrm>
              <a:off x="3131840" y="5445224"/>
              <a:ext cx="1080000" cy="1080000"/>
            </a:xfrm>
            <a:prstGeom prst="ellipse">
              <a:avLst/>
            </a:pr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t-EE" dirty="0"/>
                <a:t>    </a:t>
              </a:r>
            </a:p>
          </p:txBody>
        </p:sp>
        <p:pic>
          <p:nvPicPr>
            <p:cNvPr id="12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428" t="51822" r="44957" b="41840"/>
            <a:stretch/>
          </p:blipFill>
          <p:spPr bwMode="auto">
            <a:xfrm>
              <a:off x="4560920" y="5634733"/>
              <a:ext cx="660992" cy="651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Oval 12"/>
            <p:cNvSpPr/>
            <p:nvPr/>
          </p:nvSpPr>
          <p:spPr>
            <a:xfrm>
              <a:off x="4351416" y="5431897"/>
              <a:ext cx="1080000" cy="1080000"/>
            </a:xfrm>
            <a:prstGeom prst="ellipse">
              <a:avLst/>
            </a:pr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t-EE" dirty="0"/>
                <a:t>    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5580232" y="5431897"/>
              <a:ext cx="1080000" cy="1080000"/>
            </a:xfrm>
            <a:prstGeom prst="ellipse">
              <a:avLst/>
            </a:pr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t-EE" dirty="0"/>
                <a:t>    </a:t>
              </a:r>
            </a:p>
          </p:txBody>
        </p:sp>
        <p:sp>
          <p:nvSpPr>
            <p:cNvPr id="16" name="Oval 15"/>
            <p:cNvSpPr/>
            <p:nvPr/>
          </p:nvSpPr>
          <p:spPr>
            <a:xfrm>
              <a:off x="6812632" y="5431897"/>
              <a:ext cx="1080000" cy="1080000"/>
            </a:xfrm>
            <a:prstGeom prst="ellipse">
              <a:avLst/>
            </a:pr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t-EE" dirty="0"/>
                <a:t>    </a:t>
              </a:r>
            </a:p>
          </p:txBody>
        </p:sp>
        <p:pic>
          <p:nvPicPr>
            <p:cNvPr id="17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741" t="51849" r="30050" b="42254"/>
            <a:stretch/>
          </p:blipFill>
          <p:spPr bwMode="auto">
            <a:xfrm>
              <a:off x="7059229" y="5615604"/>
              <a:ext cx="586805" cy="606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32617409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305" y="1800089"/>
            <a:ext cx="8352928" cy="3240360"/>
          </a:xfrm>
          <a:ln>
            <a:miter lim="800000"/>
            <a:headEnd/>
            <a:tailEnd/>
          </a:ln>
          <a:extLst/>
        </p:spPr>
        <p:txBody>
          <a:bodyPr>
            <a:noAutofit/>
          </a:bodyPr>
          <a:lstStyle/>
          <a:p>
            <a:pPr algn="ctr"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r>
              <a:rPr lang="et-EE" sz="4800" dirty="0">
                <a:solidFill>
                  <a:srgbClr val="0070C0"/>
                </a:solidFill>
              </a:rPr>
              <a:t>Mitu sõidukijuhti kümnest kasutas Eestis 2018. aastal läbiviidud uuringu põhjal autoroolis mobiiltelefoni?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812137" y="6496868"/>
            <a:ext cx="1224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1400" dirty="0"/>
              <a:t> Faktid 5</a:t>
            </a:r>
          </a:p>
        </p:txBody>
      </p:sp>
    </p:spTree>
    <p:extLst>
      <p:ext uri="{BB962C8B-B14F-4D97-AF65-F5344CB8AC3E}">
        <p14:creationId xmlns:p14="http://schemas.microsoft.com/office/powerpoint/2010/main" val="17646015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 kohatäide 1">
            <a:extLst>
              <a:ext uri="{FF2B5EF4-FFF2-40B4-BE49-F238E27FC236}">
                <a16:creationId xmlns:a16="http://schemas.microsoft.com/office/drawing/2014/main" id="{57FD7A2F-3CB2-4E4A-A2CD-71F9A200193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67320" y="301625"/>
            <a:ext cx="8136905" cy="6286996"/>
          </a:xfrm>
          <a:prstGeom prst="rect">
            <a:avLst/>
          </a:prstGeom>
        </p:spPr>
        <p:txBody>
          <a:bodyPr anchor="t" anchorCtr="0"/>
          <a:lstStyle>
            <a:lvl1pPr marL="342900" indent="-342900" algn="l" defTabSz="449263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1413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Times New Roman" pitchFamily="18" charset="0"/>
              <a:defRPr sz="28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fontAlgn="base" hangingPunct="0">
              <a:lnSpc>
                <a:spcPct val="110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fontAlgn="base" hangingPunct="0">
              <a:lnSpc>
                <a:spcPct val="110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fontAlgn="base" hangingPunct="0">
              <a:lnSpc>
                <a:spcPct val="110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fontAlgn="base" hangingPunct="0">
              <a:lnSpc>
                <a:spcPct val="110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/>
            <a:r>
              <a:rPr lang="et-EE" sz="2600" b="1" dirty="0">
                <a:solidFill>
                  <a:srgbClr val="0070C0"/>
                </a:solidFill>
              </a:rPr>
              <a:t>Vastus: </a:t>
            </a:r>
            <a:r>
              <a:rPr lang="et-EE" sz="2600" b="1" dirty="0"/>
              <a:t>7 </a:t>
            </a:r>
            <a:r>
              <a:rPr lang="et-EE" sz="2600" dirty="0"/>
              <a:t>sõidukijuhti </a:t>
            </a:r>
            <a:r>
              <a:rPr lang="et-EE" sz="2600" b="1" dirty="0"/>
              <a:t>10st </a:t>
            </a:r>
            <a:r>
              <a:rPr lang="et-EE" sz="2600" dirty="0"/>
              <a:t>(69% vastanutest)</a:t>
            </a:r>
          </a:p>
          <a:p>
            <a:pPr marL="0" indent="0"/>
            <a:r>
              <a:rPr lang="et-EE" sz="2400" i="1" dirty="0"/>
              <a:t>Kasutajaid on keskmisest </a:t>
            </a:r>
            <a:r>
              <a:rPr lang="et-EE" sz="2400" b="1" i="1" dirty="0"/>
              <a:t>enam meeste seas </a:t>
            </a:r>
            <a:r>
              <a:rPr lang="et-EE" sz="2400" i="1" dirty="0"/>
              <a:t>(77%). Vanusegruppide lõikes kasutavad juhtimise ajal teistest enam mobiiltelefoni </a:t>
            </a:r>
            <a:r>
              <a:rPr lang="et-EE" sz="2400" b="1" i="1" u="sng" dirty="0"/>
              <a:t>25–34</a:t>
            </a:r>
            <a:r>
              <a:rPr lang="et-EE" sz="2400" b="1" i="1" dirty="0"/>
              <a:t> </a:t>
            </a:r>
            <a:r>
              <a:rPr lang="et-EE" sz="2400" i="1" dirty="0"/>
              <a:t>(89%), </a:t>
            </a:r>
            <a:r>
              <a:rPr lang="et-EE" sz="2400" b="1" i="1" dirty="0"/>
              <a:t>6–20-aastase staažiga</a:t>
            </a:r>
            <a:r>
              <a:rPr lang="et-EE" sz="2400" i="1" dirty="0"/>
              <a:t>, </a:t>
            </a:r>
            <a:r>
              <a:rPr lang="et-EE" sz="2400" b="1" i="1" dirty="0"/>
              <a:t>sõidukiga tööülesandeid täitvad juhid</a:t>
            </a:r>
            <a:r>
              <a:rPr lang="et-EE" sz="2400" i="1" dirty="0"/>
              <a:t> ja </a:t>
            </a:r>
            <a:r>
              <a:rPr lang="et-EE" sz="2400" b="1" i="1" dirty="0"/>
              <a:t>kõrgema</a:t>
            </a:r>
            <a:r>
              <a:rPr lang="et-EE" sz="2400" i="1" dirty="0"/>
              <a:t> </a:t>
            </a:r>
            <a:r>
              <a:rPr lang="et-EE" sz="2400" b="1" i="1" dirty="0"/>
              <a:t>sisstulekuga</a:t>
            </a:r>
            <a:r>
              <a:rPr lang="et-EE" sz="2400" i="1" dirty="0"/>
              <a:t> sõidukijuhid. </a:t>
            </a:r>
            <a:endParaRPr lang="et-EE" sz="2600" b="1" kern="0" dirty="0">
              <a:solidFill>
                <a:srgbClr val="0070C0"/>
              </a:solidFill>
              <a:latin typeface="+mj-lt"/>
            </a:endParaRP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t-EE" sz="2600" b="1" kern="0" dirty="0">
                <a:solidFill>
                  <a:srgbClr val="0070C0"/>
                </a:solidFill>
                <a:latin typeface="+mj-lt"/>
              </a:rPr>
              <a:t>NB! Täiendav küsimus!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t-EE" sz="2600" b="1" kern="0" dirty="0">
                <a:solidFill>
                  <a:srgbClr val="0070C0"/>
                </a:solidFill>
              </a:rPr>
              <a:t>Mida võib see tähendada jalakäijale?</a:t>
            </a:r>
          </a:p>
          <a:p>
            <a:pPr marL="457200" indent="-4572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t-EE" sz="2600" kern="0" dirty="0">
                <a:solidFill>
                  <a:schemeClr val="tx1"/>
                </a:solidFill>
              </a:rPr>
              <a:t>läheneva auto pidurdusteekond pikeneb või </a:t>
            </a:r>
          </a:p>
          <a:p>
            <a:pPr marL="457200" indent="-4572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t-EE" sz="2600" kern="0" dirty="0">
                <a:solidFill>
                  <a:schemeClr val="tx1"/>
                </a:solidFill>
              </a:rPr>
              <a:t>juht ei märka teed ületavat jalakäijat.</a:t>
            </a:r>
          </a:p>
          <a:p>
            <a:pPr marL="0" indent="0">
              <a:buClr>
                <a:srgbClr val="0070C0"/>
              </a:buClr>
            </a:pPr>
            <a:endParaRPr lang="et-EE" sz="2600" b="1" kern="0" dirty="0">
              <a:solidFill>
                <a:srgbClr val="0070C0"/>
              </a:solidFill>
            </a:endParaRP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t-EE" sz="2600" kern="0" dirty="0">
                <a:solidFill>
                  <a:srgbClr val="0070C0"/>
                </a:solidFill>
                <a:latin typeface="+mj-lt"/>
              </a:rPr>
              <a:t>+pidurdusteekonnad</a:t>
            </a:r>
          </a:p>
        </p:txBody>
      </p:sp>
      <p:pic>
        <p:nvPicPr>
          <p:cNvPr id="4" name="Pilt 3">
            <a:extLst>
              <a:ext uri="{FF2B5EF4-FFF2-40B4-BE49-F238E27FC236}">
                <a16:creationId xmlns:a16="http://schemas.microsoft.com/office/drawing/2014/main" id="{A19CF6A8-0FC4-49F9-A73E-E2F1D21412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1897" y="4568811"/>
            <a:ext cx="2688569" cy="201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489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Kasutaja\AppData\Local\Microsoft\Windows\Temporary Internet Files\Content.IE5\HZ6QG8FC\MC900441497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6168" y="5646611"/>
            <a:ext cx="899954" cy="912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901002" y="6532761"/>
            <a:ext cx="11352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1400" dirty="0"/>
              <a:t> Faktid 5</a:t>
            </a:r>
          </a:p>
        </p:txBody>
      </p:sp>
      <p:pic>
        <p:nvPicPr>
          <p:cNvPr id="2" name="Pilt 1">
            <a:extLst>
              <a:ext uri="{FF2B5EF4-FFF2-40B4-BE49-F238E27FC236}">
                <a16:creationId xmlns:a16="http://schemas.microsoft.com/office/drawing/2014/main" id="{3F5EFA89-B464-44CD-8ABF-5A7BB2894F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6230" y="400425"/>
            <a:ext cx="8832981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5069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 bwMode="auto">
          <a:xfrm>
            <a:off x="107281" y="1224025"/>
            <a:ext cx="8612232" cy="4392488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defTabSz="449263" rtl="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57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defTabSz="449263" rtl="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5700">
                <a:solidFill>
                  <a:srgbClr val="000000"/>
                </a:solidFill>
                <a:latin typeface="Roboto Condensed"/>
                <a:ea typeface="Microsoft YaHei" pitchFamily="34" charset="-122"/>
              </a:defRPr>
            </a:lvl2pPr>
            <a:lvl3pPr algn="l" defTabSz="449263" rtl="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5700">
                <a:solidFill>
                  <a:srgbClr val="000000"/>
                </a:solidFill>
                <a:latin typeface="Roboto Condensed"/>
                <a:ea typeface="Microsoft YaHei" pitchFamily="34" charset="-122"/>
              </a:defRPr>
            </a:lvl3pPr>
            <a:lvl4pPr algn="l" defTabSz="449263" rtl="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5700">
                <a:solidFill>
                  <a:srgbClr val="000000"/>
                </a:solidFill>
                <a:latin typeface="Roboto Condensed"/>
                <a:ea typeface="Microsoft YaHei" pitchFamily="34" charset="-122"/>
              </a:defRPr>
            </a:lvl4pPr>
            <a:lvl5pPr algn="l" defTabSz="449263" rtl="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5700">
                <a:solidFill>
                  <a:srgbClr val="000000"/>
                </a:solidFill>
                <a:latin typeface="Roboto Condensed"/>
                <a:ea typeface="Microsoft YaHei" pitchFamily="34" charset="-122"/>
              </a:defRPr>
            </a:lvl5pPr>
            <a:lvl6pPr marL="2514600" indent="-228600" algn="l" defTabSz="449263" rtl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5700">
                <a:solidFill>
                  <a:srgbClr val="000000"/>
                </a:solidFill>
                <a:latin typeface="Roboto Condensed"/>
                <a:ea typeface="Microsoft YaHei" pitchFamily="34" charset="-122"/>
              </a:defRPr>
            </a:lvl6pPr>
            <a:lvl7pPr marL="2971800" indent="-228600" algn="l" defTabSz="449263" rtl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5700">
                <a:solidFill>
                  <a:srgbClr val="000000"/>
                </a:solidFill>
                <a:latin typeface="Roboto Condensed"/>
                <a:ea typeface="Microsoft YaHei" pitchFamily="34" charset="-122"/>
              </a:defRPr>
            </a:lvl7pPr>
            <a:lvl8pPr marL="3429000" indent="-228600" algn="l" defTabSz="449263" rtl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5700">
                <a:solidFill>
                  <a:srgbClr val="000000"/>
                </a:solidFill>
                <a:latin typeface="Roboto Condensed"/>
                <a:ea typeface="Microsoft YaHei" pitchFamily="34" charset="-122"/>
              </a:defRPr>
            </a:lvl8pPr>
            <a:lvl9pPr marL="3886200" indent="-228600" algn="l" defTabSz="449263" rtl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5700">
                <a:solidFill>
                  <a:srgbClr val="000000"/>
                </a:solidFill>
                <a:latin typeface="Roboto Condensed"/>
                <a:ea typeface="Microsoft YaHei" pitchFamily="34" charset="-122"/>
              </a:defRPr>
            </a:lvl9pPr>
          </a:lstStyle>
          <a:p>
            <a:pPr algn="ctr"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r>
              <a:rPr lang="et-EE" sz="4400" kern="0" dirty="0">
                <a:solidFill>
                  <a:srgbClr val="0070C0"/>
                </a:solidFill>
              </a:rPr>
              <a:t>On teada, et autoroolis </a:t>
            </a:r>
            <a:r>
              <a:rPr lang="et-EE" sz="4400" kern="0" dirty="0" err="1">
                <a:solidFill>
                  <a:srgbClr val="0070C0"/>
                </a:solidFill>
              </a:rPr>
              <a:t>sms-i</a:t>
            </a:r>
            <a:r>
              <a:rPr lang="et-EE" sz="4400" kern="0" dirty="0">
                <a:solidFill>
                  <a:srgbClr val="0070C0"/>
                </a:solidFill>
              </a:rPr>
              <a:t> kirjutamisel või lugemisel julgeb juht hoida oma pilku teelt ära kuni viis sekundit järjest.</a:t>
            </a:r>
          </a:p>
          <a:p>
            <a:pPr algn="ctr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endParaRPr lang="et-EE" sz="4400" kern="0" dirty="0">
              <a:solidFill>
                <a:srgbClr val="0070C0"/>
              </a:solidFill>
            </a:endParaRPr>
          </a:p>
          <a:p>
            <a:pPr algn="ctr"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r>
              <a:rPr lang="et-EE" sz="4400" kern="0" dirty="0">
                <a:solidFill>
                  <a:srgbClr val="0070C0"/>
                </a:solidFill>
              </a:rPr>
              <a:t> Mitu meetrit läbib sõiduk linnatänaval selle aja jooksul „pimeduses“, eeldades, et sõidukiirus on  50 km/h?</a:t>
            </a:r>
            <a:endParaRPr lang="et-EE" sz="4400" kern="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70092" y="6495936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1400" dirty="0"/>
              <a:t> Faktid 10</a:t>
            </a:r>
          </a:p>
        </p:txBody>
      </p:sp>
    </p:spTree>
    <p:extLst>
      <p:ext uri="{BB962C8B-B14F-4D97-AF65-F5344CB8AC3E}">
        <p14:creationId xmlns:p14="http://schemas.microsoft.com/office/powerpoint/2010/main" val="16193694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i kohatäide 1"/>
          <p:cNvSpPr txBox="1">
            <a:spLocks/>
          </p:cNvSpPr>
          <p:nvPr/>
        </p:nvSpPr>
        <p:spPr>
          <a:xfrm>
            <a:off x="143040" y="5515"/>
            <a:ext cx="8892257" cy="6084171"/>
          </a:xfrm>
          <a:prstGeom prst="rect">
            <a:avLst/>
          </a:prstGeom>
        </p:spPr>
        <p:txBody>
          <a:bodyPr anchor="t" anchorCtr="0"/>
          <a:lstStyle>
            <a:lvl1pPr marL="342900" indent="-342900" algn="l" defTabSz="449263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1413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Times New Roman" pitchFamily="18" charset="0"/>
              <a:defRPr sz="28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fontAlgn="base" hangingPunct="0">
              <a:lnSpc>
                <a:spcPct val="110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fontAlgn="base" hangingPunct="0">
              <a:lnSpc>
                <a:spcPct val="110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fontAlgn="base" hangingPunct="0">
              <a:lnSpc>
                <a:spcPct val="110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fontAlgn="base" hangingPunct="0">
              <a:lnSpc>
                <a:spcPct val="110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>
              <a:buClr>
                <a:schemeClr val="tx1"/>
              </a:buClr>
            </a:pPr>
            <a:r>
              <a:rPr lang="et-EE" sz="2400" b="1" dirty="0">
                <a:solidFill>
                  <a:srgbClr val="0070C0"/>
                </a:solidFill>
                <a:latin typeface="+mj-lt"/>
              </a:rPr>
              <a:t>Vastus: </a:t>
            </a:r>
          </a:p>
          <a:p>
            <a:pPr marL="0" indent="0">
              <a:buClr>
                <a:schemeClr val="tx1"/>
              </a:buClr>
            </a:pPr>
            <a:r>
              <a:rPr lang="et-EE" sz="2400" b="1" dirty="0">
                <a:solidFill>
                  <a:schemeClr val="tx2"/>
                </a:solidFill>
              </a:rPr>
              <a:t>kiirusel</a:t>
            </a:r>
            <a:r>
              <a:rPr lang="et-EE" sz="2400" b="1" dirty="0">
                <a:solidFill>
                  <a:srgbClr val="0070C0"/>
                </a:solidFill>
              </a:rPr>
              <a:t> </a:t>
            </a:r>
            <a:r>
              <a:rPr lang="et-EE" sz="2400" b="1" dirty="0"/>
              <a:t>50 km/h läbib auto viie sekundi jooksul ca 70 meetrit. </a:t>
            </a:r>
          </a:p>
          <a:p>
            <a:pPr marL="0" indent="0">
              <a:buClr>
                <a:schemeClr val="tx1"/>
              </a:buClr>
            </a:pPr>
            <a:r>
              <a:rPr lang="et-EE" sz="2000" i="1" kern="0" dirty="0">
                <a:solidFill>
                  <a:schemeClr val="tx1"/>
                </a:solidFill>
              </a:rPr>
              <a:t>Ühes sekundis läbib auto 50 km/h ca 14 meetrit (14*5=70 meetrit)</a:t>
            </a:r>
          </a:p>
          <a:p>
            <a:pPr marL="0" indent="0">
              <a:buClr>
                <a:srgbClr val="0070C0"/>
              </a:buClr>
            </a:pPr>
            <a:r>
              <a:rPr lang="et-EE" sz="2400" b="1" kern="0" dirty="0">
                <a:solidFill>
                  <a:srgbClr val="0070C0"/>
                </a:solidFill>
              </a:rPr>
              <a:t>NB! Täiendav küsimus!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t-EE" sz="2400" b="1" kern="0" dirty="0">
                <a:solidFill>
                  <a:srgbClr val="0070C0"/>
                </a:solidFill>
              </a:rPr>
              <a:t>Too välja 5 sõidukijuhi kõrvalist tegevust, millega oled kokku puutunud</a:t>
            </a:r>
            <a:r>
              <a:rPr lang="et-EE" sz="2000" kern="0" dirty="0">
                <a:solidFill>
                  <a:schemeClr val="tx1"/>
                </a:solidFill>
              </a:rPr>
              <a:t>	</a:t>
            </a:r>
          </a:p>
          <a:p>
            <a:pPr marL="457200" indent="-457200">
              <a:lnSpc>
                <a:spcPct val="100000"/>
              </a:lnSpc>
              <a:spcAft>
                <a:spcPts val="600"/>
              </a:spcAft>
              <a:buFontTx/>
              <a:buChar char="-"/>
            </a:pPr>
            <a:r>
              <a:rPr lang="et-EE" sz="2000" kern="0" dirty="0">
                <a:solidFill>
                  <a:schemeClr val="tx1"/>
                </a:solidFill>
              </a:rPr>
              <a:t>telefoniga tegelemine (rääkimine, </a:t>
            </a:r>
            <a:r>
              <a:rPr lang="et-EE" sz="2000" kern="0" dirty="0" err="1">
                <a:solidFill>
                  <a:schemeClr val="tx1"/>
                </a:solidFill>
              </a:rPr>
              <a:t>smsi</a:t>
            </a:r>
            <a:r>
              <a:rPr lang="et-EE" sz="2000" kern="0" dirty="0">
                <a:solidFill>
                  <a:schemeClr val="tx1"/>
                </a:solidFill>
              </a:rPr>
              <a:t> kirjutamine, sotsiaalvõrgustikes suhtlemine jne)</a:t>
            </a:r>
          </a:p>
          <a:p>
            <a:pPr marL="457200" indent="-457200">
              <a:lnSpc>
                <a:spcPct val="100000"/>
              </a:lnSpc>
              <a:spcAft>
                <a:spcPts val="600"/>
              </a:spcAft>
              <a:buFontTx/>
              <a:buChar char="-"/>
            </a:pPr>
            <a:r>
              <a:rPr lang="et-EE" sz="2000" kern="0" dirty="0">
                <a:solidFill>
                  <a:schemeClr val="tx1"/>
                </a:solidFill>
              </a:rPr>
              <a:t>söömine, joomine</a:t>
            </a:r>
          </a:p>
          <a:p>
            <a:pPr marL="457200" indent="-457200">
              <a:lnSpc>
                <a:spcPct val="100000"/>
              </a:lnSpc>
              <a:spcAft>
                <a:spcPts val="600"/>
              </a:spcAft>
              <a:buFontTx/>
              <a:buChar char="-"/>
            </a:pPr>
            <a:r>
              <a:rPr lang="et-EE" sz="2000" kern="0" dirty="0">
                <a:solidFill>
                  <a:schemeClr val="tx1"/>
                </a:solidFill>
              </a:rPr>
              <a:t>suitsetamine</a:t>
            </a:r>
          </a:p>
          <a:p>
            <a:pPr marL="457200" indent="-457200">
              <a:lnSpc>
                <a:spcPct val="100000"/>
              </a:lnSpc>
              <a:spcAft>
                <a:spcPts val="600"/>
              </a:spcAft>
              <a:buFontTx/>
              <a:buChar char="-"/>
            </a:pPr>
            <a:r>
              <a:rPr lang="et-EE" sz="2000" kern="0" dirty="0">
                <a:solidFill>
                  <a:schemeClr val="tx1"/>
                </a:solidFill>
              </a:rPr>
              <a:t>lapsega tegelemine</a:t>
            </a:r>
          </a:p>
          <a:p>
            <a:pPr marL="457200" indent="-457200">
              <a:lnSpc>
                <a:spcPct val="100000"/>
              </a:lnSpc>
              <a:spcAft>
                <a:spcPts val="600"/>
              </a:spcAft>
              <a:buFontTx/>
              <a:buChar char="-"/>
            </a:pPr>
            <a:r>
              <a:rPr lang="et-EE" sz="2000" kern="0" dirty="0">
                <a:solidFill>
                  <a:schemeClr val="tx1"/>
                </a:solidFill>
              </a:rPr>
              <a:t>autos GPS, raadio vm seadme seadistamine</a:t>
            </a:r>
          </a:p>
          <a:p>
            <a:pPr marL="457200" indent="-457200">
              <a:lnSpc>
                <a:spcPct val="100000"/>
              </a:lnSpc>
              <a:spcAft>
                <a:spcPts val="600"/>
              </a:spcAft>
              <a:buFontTx/>
              <a:buChar char="-"/>
            </a:pPr>
            <a:r>
              <a:rPr lang="et-EE" sz="2000" kern="0" dirty="0">
                <a:solidFill>
                  <a:schemeClr val="tx1"/>
                </a:solidFill>
              </a:rPr>
              <a:t>asjade otsimine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t-EE" sz="2000" kern="0" dirty="0">
                <a:solidFill>
                  <a:srgbClr val="0070C0"/>
                </a:solidFill>
              </a:rPr>
              <a:t>+ uuringust väljavõte</a:t>
            </a:r>
          </a:p>
          <a:p>
            <a:pPr>
              <a:buClr>
                <a:srgbClr val="0070C0"/>
              </a:buClr>
              <a:buFont typeface="Garamond" panose="02020404030301010803" pitchFamily="18" charset="0"/>
              <a:buChar char="☼"/>
            </a:pPr>
            <a:endParaRPr lang="et-EE" sz="2400" kern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6446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Kasutaja\AppData\Local\Microsoft\Windows\Temporary Internet Files\Content.IE5\HZ6QG8FC\MC900441497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1157" y="5646611"/>
            <a:ext cx="899954" cy="912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7735912" y="6532761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1400" dirty="0"/>
              <a:t>Faktid 10</a:t>
            </a:r>
          </a:p>
        </p:txBody>
      </p:sp>
      <p:pic>
        <p:nvPicPr>
          <p:cNvPr id="3" name="Pilt 2">
            <a:extLst>
              <a:ext uri="{FF2B5EF4-FFF2-40B4-BE49-F238E27FC236}">
                <a16:creationId xmlns:a16="http://schemas.microsoft.com/office/drawing/2014/main" id="{1603061C-C7D8-43F7-A4DD-ED318AF135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7839" y="0"/>
            <a:ext cx="8694418" cy="5646611"/>
          </a:xfrm>
          <a:prstGeom prst="rect">
            <a:avLst/>
          </a:prstGeom>
          <a:solidFill>
            <a:srgbClr val="7DDEEB"/>
          </a:solidFill>
        </p:spPr>
      </p:pic>
    </p:spTree>
    <p:extLst>
      <p:ext uri="{BB962C8B-B14F-4D97-AF65-F5344CB8AC3E}">
        <p14:creationId xmlns:p14="http://schemas.microsoft.com/office/powerpoint/2010/main" val="4804032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179289" y="467941"/>
            <a:ext cx="8612232" cy="4032448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defTabSz="449263" rtl="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57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defTabSz="449263" rtl="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5700">
                <a:solidFill>
                  <a:srgbClr val="000000"/>
                </a:solidFill>
                <a:latin typeface="Roboto Condensed"/>
                <a:ea typeface="Microsoft YaHei" pitchFamily="34" charset="-122"/>
              </a:defRPr>
            </a:lvl2pPr>
            <a:lvl3pPr algn="l" defTabSz="449263" rtl="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5700">
                <a:solidFill>
                  <a:srgbClr val="000000"/>
                </a:solidFill>
                <a:latin typeface="Roboto Condensed"/>
                <a:ea typeface="Microsoft YaHei" pitchFamily="34" charset="-122"/>
              </a:defRPr>
            </a:lvl3pPr>
            <a:lvl4pPr algn="l" defTabSz="449263" rtl="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5700">
                <a:solidFill>
                  <a:srgbClr val="000000"/>
                </a:solidFill>
                <a:latin typeface="Roboto Condensed"/>
                <a:ea typeface="Microsoft YaHei" pitchFamily="34" charset="-122"/>
              </a:defRPr>
            </a:lvl4pPr>
            <a:lvl5pPr algn="l" defTabSz="449263" rtl="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5700">
                <a:solidFill>
                  <a:srgbClr val="000000"/>
                </a:solidFill>
                <a:latin typeface="Roboto Condensed"/>
                <a:ea typeface="Microsoft YaHei" pitchFamily="34" charset="-122"/>
              </a:defRPr>
            </a:lvl5pPr>
            <a:lvl6pPr marL="2514600" indent="-228600" algn="l" defTabSz="449263" rtl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5700">
                <a:solidFill>
                  <a:srgbClr val="000000"/>
                </a:solidFill>
                <a:latin typeface="Roboto Condensed"/>
                <a:ea typeface="Microsoft YaHei" pitchFamily="34" charset="-122"/>
              </a:defRPr>
            </a:lvl6pPr>
            <a:lvl7pPr marL="2971800" indent="-228600" algn="l" defTabSz="449263" rtl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5700">
                <a:solidFill>
                  <a:srgbClr val="000000"/>
                </a:solidFill>
                <a:latin typeface="Roboto Condensed"/>
                <a:ea typeface="Microsoft YaHei" pitchFamily="34" charset="-122"/>
              </a:defRPr>
            </a:lvl7pPr>
            <a:lvl8pPr marL="3429000" indent="-228600" algn="l" defTabSz="449263" rtl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5700">
                <a:solidFill>
                  <a:srgbClr val="000000"/>
                </a:solidFill>
                <a:latin typeface="Roboto Condensed"/>
                <a:ea typeface="Microsoft YaHei" pitchFamily="34" charset="-122"/>
              </a:defRPr>
            </a:lvl8pPr>
            <a:lvl9pPr marL="3886200" indent="-228600" algn="l" defTabSz="449263" rtl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5700">
                <a:solidFill>
                  <a:srgbClr val="000000"/>
                </a:solidFill>
                <a:latin typeface="Roboto Condensed"/>
                <a:ea typeface="Microsoft YaHei" pitchFamily="34" charset="-122"/>
              </a:defRPr>
            </a:lvl9pPr>
          </a:lstStyle>
          <a:p>
            <a:pPr algn="ctr"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r>
              <a:rPr lang="et-EE" sz="4800" kern="0" dirty="0">
                <a:solidFill>
                  <a:srgbClr val="0070C0"/>
                </a:solidFill>
              </a:rPr>
              <a:t>Kuidas hajutavad kõrvalised tegevused autoroolis sõidukijuhi tähelepanu?</a:t>
            </a:r>
          </a:p>
          <a:p>
            <a:pPr algn="ctr"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r>
              <a:rPr lang="et-EE" sz="2400" i="1" kern="0" dirty="0">
                <a:solidFill>
                  <a:srgbClr val="0070C0"/>
                </a:solidFill>
              </a:rPr>
              <a:t>Lahenda anagrammid</a:t>
            </a:r>
          </a:p>
          <a:p>
            <a:pPr algn="ctr"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endParaRPr lang="et-EE" sz="4000" kern="0" dirty="0">
              <a:solidFill>
                <a:srgbClr val="0070C0"/>
              </a:solidFill>
            </a:endParaRPr>
          </a:p>
          <a:p>
            <a:pPr algn="ctr"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endParaRPr lang="et-EE" sz="4000" kern="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34193" y="3913000"/>
            <a:ext cx="69311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800" dirty="0">
                <a:solidFill>
                  <a:srgbClr val="0070C0"/>
                </a:solidFill>
                <a:latin typeface="+mj-lt"/>
              </a:rPr>
              <a:t>PILET SILDIL  			KEEL LÄTIS</a:t>
            </a:r>
          </a:p>
          <a:p>
            <a:r>
              <a:rPr lang="et-EE" sz="2800" dirty="0">
                <a:solidFill>
                  <a:srgbClr val="0070C0"/>
                </a:solidFill>
                <a:latin typeface="+mj-lt"/>
              </a:rPr>
              <a:t>TUNNIST TULEKUL			EHTES LILLI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86504" y="6523645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1400" dirty="0"/>
              <a:t> Faktid 15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509972" y="5233827"/>
            <a:ext cx="5863945" cy="945810"/>
            <a:chOff x="986752" y="5233827"/>
            <a:chExt cx="5863945" cy="1023594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74" b="6020"/>
            <a:stretch/>
          </p:blipFill>
          <p:spPr bwMode="auto">
            <a:xfrm>
              <a:off x="4139729" y="5233827"/>
              <a:ext cx="1198800" cy="1023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377"/>
            <a:stretch/>
          </p:blipFill>
          <p:spPr bwMode="auto">
            <a:xfrm>
              <a:off x="5651897" y="5233828"/>
              <a:ext cx="1198800" cy="1023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6752" y="5233828"/>
              <a:ext cx="1151551" cy="10144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3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539"/>
            <a:stretch/>
          </p:blipFill>
          <p:spPr bwMode="auto">
            <a:xfrm>
              <a:off x="2570928" y="5233827"/>
              <a:ext cx="1198800" cy="1014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210747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'i kujundus">
  <a:themeElements>
    <a:clrScheme name="Office'i kujundu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'i kujundus">
      <a:majorFont>
        <a:latin typeface="Roboto Condensed"/>
        <a:ea typeface="Microsoft YaHei"/>
        <a:cs typeface=""/>
      </a:majorFont>
      <a:minorFont>
        <a:latin typeface="Roboto Condensed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11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Roboto Condensed"/>
            <a:ea typeface="Microsoft YaHei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11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Roboto Condensed"/>
            <a:ea typeface="Microsoft YaHei" pitchFamily="34" charset="-122"/>
          </a:defRPr>
        </a:defPPr>
      </a:lstStyle>
    </a:lnDef>
  </a:objectDefaults>
  <a:extraClrSchemeLst>
    <a:extraClrScheme>
      <a:clrScheme name="Office'i kujundu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'i kujundu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'i kujundu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'i kujundu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'i kujundu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'i kujundu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'i kujundu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arkvarakomplekti Office kujundu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'i kujundu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12106</TotalTime>
  <Words>1003</Words>
  <Application>Microsoft Office PowerPoint</Application>
  <PresentationFormat>Kohandatud</PresentationFormat>
  <Paragraphs>163</Paragraphs>
  <Slides>26</Slides>
  <Notes>22</Notes>
  <HiddenSlides>0</HiddenSlides>
  <MMClips>0</MMClips>
  <ScaleCrop>false</ScaleCrop>
  <HeadingPairs>
    <vt:vector size="6" baseType="variant">
      <vt:variant>
        <vt:lpstr>Kasutatud fondid</vt:lpstr>
      </vt:variant>
      <vt:variant>
        <vt:i4>8</vt:i4>
      </vt:variant>
      <vt:variant>
        <vt:lpstr>Kujundus</vt:lpstr>
      </vt:variant>
      <vt:variant>
        <vt:i4>1</vt:i4>
      </vt:variant>
      <vt:variant>
        <vt:lpstr>Slaidipealkirjad</vt:lpstr>
      </vt:variant>
      <vt:variant>
        <vt:i4>26</vt:i4>
      </vt:variant>
    </vt:vector>
  </HeadingPairs>
  <TitlesOfParts>
    <vt:vector size="35" baseType="lpstr">
      <vt:lpstr>Arial Unicode MS</vt:lpstr>
      <vt:lpstr>Microsoft YaHei</vt:lpstr>
      <vt:lpstr>Arial</vt:lpstr>
      <vt:lpstr>Book Antiqua</vt:lpstr>
      <vt:lpstr>Calibri</vt:lpstr>
      <vt:lpstr>Garamond</vt:lpstr>
      <vt:lpstr>Roboto Condensed</vt:lpstr>
      <vt:lpstr>Times New Roman</vt:lpstr>
      <vt:lpstr>Office'i kujundus</vt:lpstr>
      <vt:lpstr>Kuldvillak</vt:lpstr>
      <vt:lpstr>PowerPointi esitlus</vt:lpstr>
      <vt:lpstr>Mitu sõidukijuhti kümnest kasutas Eestis 2018. aastal läbiviidud uuringu põhjal autoroolis mobiiltelefoni?</vt:lpstr>
      <vt:lpstr>Vastus: 7 sõidukijuhti 10st (69% vastanutest) Kasutajaid on keskmisest enam meeste seas (77%). Vanusegruppide lõikes kasutavad juhtimise ajal teistest enam mobiiltelefoni 25–34 (89%), 6–20-aastase staažiga, sõidukiga tööülesandeid täitvad juhid ja kõrgema sisstulekuga sõidukijuhid.  NB! Täiendav küsimus! Mida võib see tähendada jalakäijale? läheneva auto pidurdusteekond pikeneb või  juht ei märka teed ületavat jalakäijat.  +pidurdusteekonnad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Millised on Eestis läbiviidud uuringute põhjal meie jalakäijate ja jalgratturite peamised õnnetusse sattumise riski suurendavad kõrvalised tegevused?</vt:lpstr>
      <vt:lpstr>PowerPointi esitlus</vt:lpstr>
      <vt:lpstr> 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Millise liiklusohutuse kampaaniaga on tegu? Üheksa korda vaata, üks kord astu!  </vt:lpstr>
      <vt:lpstr>PowerPointi esitlus</vt:lpstr>
      <vt:lpstr>Turvalisus saab alguse meie endi valikutest.   Ka liikluses.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PowerPointi esitlus</dc:title>
  <dc:creator>Mari-Jaana Adams</dc:creator>
  <cp:lastModifiedBy>Reesi Efert</cp:lastModifiedBy>
  <cp:revision>524</cp:revision>
  <cp:lastPrinted>2016-10-10T12:53:12Z</cp:lastPrinted>
  <dcterms:modified xsi:type="dcterms:W3CDTF">2019-05-08T12:37:14Z</dcterms:modified>
</cp:coreProperties>
</file>