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71"/>
  </p:notesMasterIdLst>
  <p:handoutMasterIdLst>
    <p:handoutMasterId r:id="rId72"/>
  </p:handoutMasterIdLst>
  <p:sldIdLst>
    <p:sldId id="256" r:id="rId2"/>
    <p:sldId id="427" r:id="rId3"/>
    <p:sldId id="464" r:id="rId4"/>
    <p:sldId id="429" r:id="rId5"/>
    <p:sldId id="430" r:id="rId6"/>
    <p:sldId id="469" r:id="rId7"/>
    <p:sldId id="431" r:id="rId8"/>
    <p:sldId id="470" r:id="rId9"/>
    <p:sldId id="432" r:id="rId10"/>
    <p:sldId id="471" r:id="rId11"/>
    <p:sldId id="433" r:id="rId12"/>
    <p:sldId id="472" r:id="rId13"/>
    <p:sldId id="434" r:id="rId14"/>
    <p:sldId id="473" r:id="rId15"/>
    <p:sldId id="435" r:id="rId16"/>
    <p:sldId id="474" r:id="rId17"/>
    <p:sldId id="436" r:id="rId18"/>
    <p:sldId id="475" r:id="rId19"/>
    <p:sldId id="437" r:id="rId20"/>
    <p:sldId id="476" r:id="rId21"/>
    <p:sldId id="454" r:id="rId22"/>
    <p:sldId id="477" r:id="rId23"/>
    <p:sldId id="438" r:id="rId24"/>
    <p:sldId id="478" r:id="rId25"/>
    <p:sldId id="439" r:id="rId26"/>
    <p:sldId id="479" r:id="rId27"/>
    <p:sldId id="480" r:id="rId28"/>
    <p:sldId id="440" r:id="rId29"/>
    <p:sldId id="465" r:id="rId30"/>
    <p:sldId id="481" r:id="rId31"/>
    <p:sldId id="442" r:id="rId32"/>
    <p:sldId id="482" r:id="rId33"/>
    <p:sldId id="443" r:id="rId34"/>
    <p:sldId id="483" r:id="rId35"/>
    <p:sldId id="444" r:id="rId36"/>
    <p:sldId id="484" r:id="rId37"/>
    <p:sldId id="445" r:id="rId38"/>
    <p:sldId id="485" r:id="rId39"/>
    <p:sldId id="446" r:id="rId40"/>
    <p:sldId id="486" r:id="rId41"/>
    <p:sldId id="447" r:id="rId42"/>
    <p:sldId id="487" r:id="rId43"/>
    <p:sldId id="488" r:id="rId44"/>
    <p:sldId id="448" r:id="rId45"/>
    <p:sldId id="449" r:id="rId46"/>
    <p:sldId id="489" r:id="rId47"/>
    <p:sldId id="463" r:id="rId48"/>
    <p:sldId id="490" r:id="rId49"/>
    <p:sldId id="491" r:id="rId50"/>
    <p:sldId id="455" r:id="rId51"/>
    <p:sldId id="456" r:id="rId52"/>
    <p:sldId id="492" r:id="rId53"/>
    <p:sldId id="457" r:id="rId54"/>
    <p:sldId id="493" r:id="rId55"/>
    <p:sldId id="458" r:id="rId56"/>
    <p:sldId id="494" r:id="rId57"/>
    <p:sldId id="462" r:id="rId58"/>
    <p:sldId id="495" r:id="rId59"/>
    <p:sldId id="461" r:id="rId60"/>
    <p:sldId id="496" r:id="rId61"/>
    <p:sldId id="459" r:id="rId62"/>
    <p:sldId id="497" r:id="rId63"/>
    <p:sldId id="466" r:id="rId64"/>
    <p:sldId id="498" r:id="rId65"/>
    <p:sldId id="467" r:id="rId66"/>
    <p:sldId id="499" r:id="rId67"/>
    <p:sldId id="468" r:id="rId68"/>
    <p:sldId id="500" r:id="rId69"/>
    <p:sldId id="452" r:id="rId70"/>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621"/>
    <a:srgbClr val="89007A"/>
    <a:srgbClr val="41B6E6"/>
    <a:srgbClr val="7DCF89"/>
    <a:srgbClr val="00A0E3"/>
    <a:srgbClr val="A82281"/>
    <a:srgbClr val="006EB5"/>
    <a:srgbClr val="E18D30"/>
    <a:srgbClr val="7CCF89"/>
    <a:srgbClr val="FFE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2861" autoAdjust="0"/>
  </p:normalViewPr>
  <p:slideViewPr>
    <p:cSldViewPr showGuides="1">
      <p:cViewPr varScale="1">
        <p:scale>
          <a:sx n="71" d="100"/>
          <a:sy n="71" d="100"/>
        </p:scale>
        <p:origin x="1090" y="53"/>
      </p:cViewPr>
      <p:guideLst/>
    </p:cSldViewPr>
  </p:slideViewPr>
  <p:outlineViewPr>
    <p:cViewPr>
      <p:scale>
        <a:sx n="33" d="100"/>
        <a:sy n="33" d="100"/>
      </p:scale>
      <p:origin x="0" y="-3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8" d="100"/>
          <a:sy n="88" d="100"/>
        </p:scale>
        <p:origin x="3822" y="7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t-EE"/>
          </a:p>
        </p:txBody>
      </p:sp>
      <p:sp>
        <p:nvSpPr>
          <p:cNvPr id="3" name="Date Placeholder 2"/>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7385B59-0C48-44E9-A23B-ABCAAC3A8BD5}" type="datetimeFigureOut">
              <a:rPr lang="et-EE" smtClean="0"/>
              <a:t>26.10.2021</a:t>
            </a:fld>
            <a:endParaRPr lang="et-EE"/>
          </a:p>
        </p:txBody>
      </p:sp>
      <p:sp>
        <p:nvSpPr>
          <p:cNvPr id="4" name="Footer Placeholder 3"/>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t-EE"/>
          </a:p>
        </p:txBody>
      </p:sp>
      <p:sp>
        <p:nvSpPr>
          <p:cNvPr id="5" name="Slide Number Placeholder 4"/>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D328812F-7B75-4F99-9BFC-0B0C3A18258A}" type="slidenum">
              <a:rPr lang="et-EE" smtClean="0"/>
              <a:t>‹#›</a:t>
            </a:fld>
            <a:endParaRPr lang="et-EE"/>
          </a:p>
        </p:txBody>
      </p:sp>
    </p:spTree>
    <p:extLst>
      <p:ext uri="{BB962C8B-B14F-4D97-AF65-F5344CB8AC3E}">
        <p14:creationId xmlns:p14="http://schemas.microsoft.com/office/powerpoint/2010/main" val="1435139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Kuupäeva kohatäide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09527F8A-298A-424C-B90B-06F0D3F111C0}" type="datetimeFigureOut">
              <a:rPr lang="en-US" smtClean="0"/>
              <a:t>10/26/2021</a:t>
            </a:fld>
            <a:endParaRPr lang="en-US"/>
          </a:p>
        </p:txBody>
      </p:sp>
      <p:sp>
        <p:nvSpPr>
          <p:cNvPr id="4" name="Slaidi pildi kohatäide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Märkmete kohatäide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a:p>
        </p:txBody>
      </p:sp>
      <p:sp>
        <p:nvSpPr>
          <p:cNvPr id="6" name="Jaluse kohatäide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Slaidinumbri kohatäide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2A82EE62-44E9-4F9C-B8BE-2318338339FF}" type="slidenum">
              <a:rPr lang="en-US" smtClean="0"/>
              <a:t>‹#›</a:t>
            </a:fld>
            <a:endParaRPr lang="en-US"/>
          </a:p>
        </p:txBody>
      </p:sp>
    </p:spTree>
    <p:extLst>
      <p:ext uri="{BB962C8B-B14F-4D97-AF65-F5344CB8AC3E}">
        <p14:creationId xmlns:p14="http://schemas.microsoft.com/office/powerpoint/2010/main" val="686828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n-US" dirty="0"/>
          </a:p>
        </p:txBody>
      </p:sp>
      <p:sp>
        <p:nvSpPr>
          <p:cNvPr id="4" name="Slaidinumbri kohatäide 3"/>
          <p:cNvSpPr>
            <a:spLocks noGrp="1"/>
          </p:cNvSpPr>
          <p:nvPr>
            <p:ph type="sldNum" sz="quarter" idx="5"/>
          </p:nvPr>
        </p:nvSpPr>
        <p:spPr/>
        <p:txBody>
          <a:bodyPr/>
          <a:lstStyle/>
          <a:p>
            <a:fld id="{2A82EE62-44E9-4F9C-B8BE-2318338339FF}" type="slidenum">
              <a:rPr lang="en-US" smtClean="0"/>
              <a:t>1</a:t>
            </a:fld>
            <a:endParaRPr lang="en-US"/>
          </a:p>
        </p:txBody>
      </p:sp>
    </p:spTree>
    <p:extLst>
      <p:ext uri="{BB962C8B-B14F-4D97-AF65-F5344CB8AC3E}">
        <p14:creationId xmlns:p14="http://schemas.microsoft.com/office/powerpoint/2010/main" val="1928466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Turvavöö diagonaalrihm peab jooksma üle rangluu, mitte üle õlanuki või kaela. Kokkupõrke korral võib õlanukil olev turvavöö libiseda õlalt alla ja ei hoia sel juhul sõitjat õiges asendis. Üle kaela kulgev turvavöö võib tekitada kokkupõrke korral sõitjale raskeid vigastusi.</a:t>
            </a:r>
          </a:p>
          <a:p>
            <a:r>
              <a:rPr lang="et-EE" sz="1200" kern="1200" dirty="0">
                <a:solidFill>
                  <a:schemeClr val="tx1"/>
                </a:solidFill>
                <a:effectLst/>
                <a:latin typeface="+mn-lt"/>
                <a:ea typeface="+mn-ea"/>
                <a:cs typeface="+mn-cs"/>
              </a:rPr>
              <a:t>Turvavöö horisontaalrihm peab jooksma üle reite võimalikult puusaliigese lähedalt, mitte üle kõhu. Kokkupõrke korral surub üle kõhu kulgev turvavöö kõhuorganid kokku ning võib põhjustada eluohtlikke vigastusi.</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16</a:t>
            </a:fld>
            <a:endParaRPr lang="en-US"/>
          </a:p>
        </p:txBody>
      </p:sp>
    </p:spTree>
    <p:extLst>
      <p:ext uri="{BB962C8B-B14F-4D97-AF65-F5344CB8AC3E}">
        <p14:creationId xmlns:p14="http://schemas.microsoft.com/office/powerpoint/2010/main" val="340308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Turvavööl ei tohi olla sees mitte ühtegi keerdu. Keerdus turvavöö võib liiklusõnnetuse korral kinni kiiluda, rebeneda või sõitjat vigastada.</a:t>
            </a:r>
          </a:p>
        </p:txBody>
      </p:sp>
      <p:sp>
        <p:nvSpPr>
          <p:cNvPr id="4" name="Slaidinumbri kohatäide 3"/>
          <p:cNvSpPr>
            <a:spLocks noGrp="1"/>
          </p:cNvSpPr>
          <p:nvPr>
            <p:ph type="sldNum" sz="quarter" idx="5"/>
          </p:nvPr>
        </p:nvSpPr>
        <p:spPr/>
        <p:txBody>
          <a:bodyPr/>
          <a:lstStyle/>
          <a:p>
            <a:fld id="{2A82EE62-44E9-4F9C-B8BE-2318338339FF}" type="slidenum">
              <a:rPr lang="en-US" smtClean="0"/>
              <a:t>18</a:t>
            </a:fld>
            <a:endParaRPr lang="en-US"/>
          </a:p>
        </p:txBody>
      </p:sp>
    </p:spTree>
    <p:extLst>
      <p:ext uri="{BB962C8B-B14F-4D97-AF65-F5344CB8AC3E}">
        <p14:creationId xmlns:p14="http://schemas.microsoft.com/office/powerpoint/2010/main" val="10524790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Turvavöö tuleb peale kinnitamist pingutada, sest liiga lõdvalt kinnitatud turvavöö võib kokkupõrke korral tekitada sõitjale väliseid („turvavöö märk/jälg“) ja sisemisi (peen- ja jämesoole, kõhu/mao, selgroo) vigastusi.</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20</a:t>
            </a:fld>
            <a:endParaRPr lang="en-US"/>
          </a:p>
        </p:txBody>
      </p:sp>
    </p:spTree>
    <p:extLst>
      <p:ext uri="{BB962C8B-B14F-4D97-AF65-F5344CB8AC3E}">
        <p14:creationId xmlns:p14="http://schemas.microsoft.com/office/powerpoint/2010/main" val="42477396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Seda on võimalik võrrelda neljandalt korruselt alla hüppamisega. Kui pidurdusteekond on väga lühike, siis on jõud suured, sest keha kiirus peab väga kiiresti väga palju muutuma. See omakorda tekitab energia, mis peab kuhugi minema.</a:t>
            </a:r>
          </a:p>
          <a:p>
            <a:r>
              <a:rPr lang="et-EE" sz="1200" kern="1200" dirty="0">
                <a:solidFill>
                  <a:schemeClr val="tx1"/>
                </a:solidFill>
                <a:effectLst/>
                <a:latin typeface="+mn-lt"/>
                <a:ea typeface="+mn-ea"/>
                <a:cs typeface="+mn-cs"/>
              </a:rPr>
              <a:t>Sõitja kineetiline energia kulub ettejuhtuvate objektide ja ka keha enda deformeerimiseks näiteks nagu näoga asfaldisse või teise autosse lendamine. </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22</a:t>
            </a:fld>
            <a:endParaRPr lang="en-US"/>
          </a:p>
        </p:txBody>
      </p:sp>
    </p:spTree>
    <p:extLst>
      <p:ext uri="{BB962C8B-B14F-4D97-AF65-F5344CB8AC3E}">
        <p14:creationId xmlns:p14="http://schemas.microsoft.com/office/powerpoint/2010/main" val="7219465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Sõidu ajal muude tegevustega tegelemine on ohtlik. Inimese aju ei suuda teha kahte tähelepanu nõudvat tegevust sooritada samaaegselt ja veatult. Aju lülitub kahte paralleelset tegevust tehes ühelt tegevuselt teisele ning mõlema tegevuse kvaliteet samal ajal kannatab.</a:t>
            </a:r>
          </a:p>
          <a:p>
            <a:r>
              <a:rPr lang="et-EE" sz="1200" kern="1200" dirty="0">
                <a:solidFill>
                  <a:schemeClr val="tx1"/>
                </a:solidFill>
                <a:effectLst/>
                <a:latin typeface="+mn-lt"/>
                <a:ea typeface="+mn-ea"/>
                <a:cs typeface="+mn-cs"/>
              </a:rPr>
              <a:t>Kui juht kasutab sõidu ajal, siis on tema fokuseeritud nägemisväli kuni 50% väiksem ehk juht näeb külgedel toimuvat hägusalt ning pole võimeline seda infot töötlema ja sellele piisavalt kiiresti reageerima. </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24</a:t>
            </a:fld>
            <a:endParaRPr lang="en-US"/>
          </a:p>
        </p:txBody>
      </p:sp>
    </p:spTree>
    <p:extLst>
      <p:ext uri="{BB962C8B-B14F-4D97-AF65-F5344CB8AC3E}">
        <p14:creationId xmlns:p14="http://schemas.microsoft.com/office/powerpoint/2010/main" val="29333210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Igasugune segav heli võib bussijuhi tähelepanu liikluselt kõrvale juhtida, mistõttu võib tekkida liiklusohtlik olukord.</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26</a:t>
            </a:fld>
            <a:endParaRPr lang="en-US"/>
          </a:p>
        </p:txBody>
      </p:sp>
    </p:spTree>
    <p:extLst>
      <p:ext uri="{BB962C8B-B14F-4D97-AF65-F5344CB8AC3E}">
        <p14:creationId xmlns:p14="http://schemas.microsoft.com/office/powerpoint/2010/main" val="22477579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Turvavöö kaitseb liiklusõnnetuse korral sõitjat paremini, kui ta on võimalikult keha ligi. Paksu jope hõlmad tuleb eest lahti teha, rõivaste nurgad turvavöö vahelt välja võtta. Külma vältimiseks võib hõlmad uuesti sulgeda turvavöö pealt.</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28</a:t>
            </a:fld>
            <a:endParaRPr lang="en-US"/>
          </a:p>
        </p:txBody>
      </p:sp>
    </p:spTree>
    <p:extLst>
      <p:ext uri="{BB962C8B-B14F-4D97-AF65-F5344CB8AC3E}">
        <p14:creationId xmlns:p14="http://schemas.microsoft.com/office/powerpoint/2010/main" val="23158822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Kui juhtub kokkupõrge, siis turvavööga kinnitamata sõitja võib lennata teistele sõitjatele otsa ning põhjustada neile raskeid või eluohtlikke vigastusi. Kõik sõitjad peavad olema sõidu ajaks turvavööga kinnitatud.</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30</a:t>
            </a:fld>
            <a:endParaRPr lang="en-US"/>
          </a:p>
        </p:txBody>
      </p:sp>
    </p:spTree>
    <p:extLst>
      <p:ext uri="{BB962C8B-B14F-4D97-AF65-F5344CB8AC3E}">
        <p14:creationId xmlns:p14="http://schemas.microsoft.com/office/powerpoint/2010/main" val="22955687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Kui bussis on turvavöö, tuleb see kinnitada. Kokkupõrke korral võib turvavööga kinnitamata inimene lennata vastu auto sisustust või teisi sõitjaid või sootuks sõidukist välja. Kinnitamata sõitja võib vigastada või tappa teisi sõitjaid ning iseennast.</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32</a:t>
            </a:fld>
            <a:endParaRPr lang="en-US"/>
          </a:p>
        </p:txBody>
      </p:sp>
    </p:spTree>
    <p:extLst>
      <p:ext uri="{BB962C8B-B14F-4D97-AF65-F5344CB8AC3E}">
        <p14:creationId xmlns:p14="http://schemas.microsoft.com/office/powerpoint/2010/main" val="34395928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Igas sõidukis, kus on turvavöö, tuleb see kinnitada. Kokkupõrke korral võib turvavööga kinnitamata inimene lennata vastu auto sisustust või teisi sõitjaid või sootuks sõidukist välja. Kinnitamata sõitja võib vigastada või tappa teisi sõitjaid ning iseennast.</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34</a:t>
            </a:fld>
            <a:endParaRPr lang="en-US"/>
          </a:p>
        </p:txBody>
      </p:sp>
    </p:spTree>
    <p:extLst>
      <p:ext uri="{BB962C8B-B14F-4D97-AF65-F5344CB8AC3E}">
        <p14:creationId xmlns:p14="http://schemas.microsoft.com/office/powerpoint/2010/main" val="324890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2</a:t>
            </a:fld>
            <a:endParaRPr lang="en-US"/>
          </a:p>
        </p:txBody>
      </p:sp>
    </p:spTree>
    <p:extLst>
      <p:ext uri="{BB962C8B-B14F-4D97-AF65-F5344CB8AC3E}">
        <p14:creationId xmlns:p14="http://schemas.microsoft.com/office/powerpoint/2010/main" val="4001692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CAEFEF66-5990-4D28-ADD1-12709623F39E}" type="slidenum">
              <a:rPr lang="et-EE" smtClean="0"/>
              <a:t>35</a:t>
            </a:fld>
            <a:endParaRPr lang="et-EE"/>
          </a:p>
        </p:txBody>
      </p:sp>
    </p:spTree>
    <p:extLst>
      <p:ext uri="{BB962C8B-B14F-4D97-AF65-F5344CB8AC3E}">
        <p14:creationId xmlns:p14="http://schemas.microsoft.com/office/powerpoint/2010/main" val="33463768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Sõidu ajaks tuleb kõik sõitjad kinnitada sh lemmikloomad. Lemmiklooma saab kinnitada nt transporditraksidega või panna loom puuri ja puur kinnitada turvavööga.</a:t>
            </a:r>
            <a:endParaRPr lang="et-EE" dirty="0"/>
          </a:p>
        </p:txBody>
      </p:sp>
      <p:sp>
        <p:nvSpPr>
          <p:cNvPr id="4" name="Slaidinumbri kohatäide 3"/>
          <p:cNvSpPr>
            <a:spLocks noGrp="1"/>
          </p:cNvSpPr>
          <p:nvPr>
            <p:ph type="sldNum" sz="quarter" idx="5"/>
          </p:nvPr>
        </p:nvSpPr>
        <p:spPr/>
        <p:txBody>
          <a:bodyPr/>
          <a:lstStyle/>
          <a:p>
            <a:fld id="{CAEFEF66-5990-4D28-ADD1-12709623F39E}" type="slidenum">
              <a:rPr lang="et-EE" smtClean="0"/>
              <a:t>36</a:t>
            </a:fld>
            <a:endParaRPr lang="et-EE"/>
          </a:p>
        </p:txBody>
      </p:sp>
    </p:spTree>
    <p:extLst>
      <p:ext uri="{BB962C8B-B14F-4D97-AF65-F5344CB8AC3E}">
        <p14:creationId xmlns:p14="http://schemas.microsoft.com/office/powerpoint/2010/main" val="227222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CAEFEF66-5990-4D28-ADD1-12709623F39E}" type="slidenum">
              <a:rPr lang="et-EE" smtClean="0"/>
              <a:t>37</a:t>
            </a:fld>
            <a:endParaRPr lang="et-EE"/>
          </a:p>
        </p:txBody>
      </p:sp>
    </p:spTree>
    <p:extLst>
      <p:ext uri="{BB962C8B-B14F-4D97-AF65-F5344CB8AC3E}">
        <p14:creationId xmlns:p14="http://schemas.microsoft.com/office/powerpoint/2010/main" val="25158551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Sõidu ajaks tuleb kõik sõitjad kinnitada sh lemmikloomad. Lemmiklooma saab kinnitada nt transporditraksidega või panna loom puuri ja puur kinnitada turvavööga.</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Kui on juhtunud raske liiklusõnnetus ja nt autos viibija(d) on teadvuseta ning autos on kuri koer, siis päästjad ei hakka oma turvalisusega riskima vaid ootavad kuuni politsei on looma maha lasknud. Ka võib kinnitamata </a:t>
            </a:r>
            <a:r>
              <a:rPr lang="et-EE" sz="1200" kern="1200" dirty="0" err="1">
                <a:solidFill>
                  <a:schemeClr val="tx1"/>
                </a:solidFill>
                <a:effectLst/>
                <a:latin typeface="+mn-lt"/>
                <a:ea typeface="+mn-ea"/>
                <a:cs typeface="+mn-cs"/>
              </a:rPr>
              <a:t>šhoki</a:t>
            </a:r>
            <a:r>
              <a:rPr lang="et-EE" sz="1200" kern="1200" dirty="0">
                <a:solidFill>
                  <a:schemeClr val="tx1"/>
                </a:solidFill>
                <a:effectLst/>
                <a:latin typeface="+mn-lt"/>
                <a:ea typeface="+mn-ea"/>
                <a:cs typeface="+mn-cs"/>
              </a:rPr>
              <a:t> seisundis lemmikloom ära joosta ning kaduda. </a:t>
            </a:r>
            <a:endParaRPr lang="et-EE" dirty="0"/>
          </a:p>
        </p:txBody>
      </p:sp>
      <p:sp>
        <p:nvSpPr>
          <p:cNvPr id="4" name="Slaidinumbri kohatäide 3"/>
          <p:cNvSpPr>
            <a:spLocks noGrp="1"/>
          </p:cNvSpPr>
          <p:nvPr>
            <p:ph type="sldNum" sz="quarter" idx="5"/>
          </p:nvPr>
        </p:nvSpPr>
        <p:spPr/>
        <p:txBody>
          <a:bodyPr/>
          <a:lstStyle/>
          <a:p>
            <a:fld id="{CAEFEF66-5990-4D28-ADD1-12709623F39E}" type="slidenum">
              <a:rPr lang="et-EE" smtClean="0"/>
              <a:t>38</a:t>
            </a:fld>
            <a:endParaRPr lang="et-EE"/>
          </a:p>
        </p:txBody>
      </p:sp>
    </p:spTree>
    <p:extLst>
      <p:ext uri="{BB962C8B-B14F-4D97-AF65-F5344CB8AC3E}">
        <p14:creationId xmlns:p14="http://schemas.microsoft.com/office/powerpoint/2010/main" val="2835075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Sõiduteed ei tohi ületada ei bussi eest ega bussi tagant, sest siis jääb teeületaja möödasõitvatele autojuhtidele nähtamatuks ehk bussi varju. Tuleb oodata kuni buss on ära sõitnud või kõndida eemale, kus mõlemale poole on hea nähtavus, ning ületada siis sõidutee.</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40</a:t>
            </a:fld>
            <a:endParaRPr lang="en-US"/>
          </a:p>
        </p:txBody>
      </p:sp>
    </p:spTree>
    <p:extLst>
      <p:ext uri="{BB962C8B-B14F-4D97-AF65-F5344CB8AC3E}">
        <p14:creationId xmlns:p14="http://schemas.microsoft.com/office/powerpoint/2010/main" val="17764329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Jääteel sõites ei pea kinnitama turvavööd. </a:t>
            </a:r>
          </a:p>
          <a:p>
            <a:r>
              <a:rPr lang="et-EE" dirty="0"/>
              <a:t>Kui jää katki läheb ja auto vette vajub peab sõitja saama kiiresti autost väljuda. Turvavöö võib kinni kiiluda või muul moel kiiret väljumist </a:t>
            </a:r>
            <a:r>
              <a:rPr lang="et-EE" dirty="0" err="1"/>
              <a:t>taksitada</a:t>
            </a:r>
            <a:r>
              <a:rPr lang="et-EE" dirty="0"/>
              <a:t>.</a:t>
            </a:r>
          </a:p>
        </p:txBody>
      </p:sp>
      <p:sp>
        <p:nvSpPr>
          <p:cNvPr id="4" name="Slaidinumbri kohatäide 3"/>
          <p:cNvSpPr>
            <a:spLocks noGrp="1"/>
          </p:cNvSpPr>
          <p:nvPr>
            <p:ph type="sldNum" sz="quarter" idx="5"/>
          </p:nvPr>
        </p:nvSpPr>
        <p:spPr/>
        <p:txBody>
          <a:bodyPr/>
          <a:lstStyle/>
          <a:p>
            <a:fld id="{2A82EE62-44E9-4F9C-B8BE-2318338339FF}" type="slidenum">
              <a:rPr lang="en-US" smtClean="0"/>
              <a:t>42</a:t>
            </a:fld>
            <a:endParaRPr lang="en-US"/>
          </a:p>
        </p:txBody>
      </p:sp>
    </p:spTree>
    <p:extLst>
      <p:ext uri="{BB962C8B-B14F-4D97-AF65-F5344CB8AC3E}">
        <p14:creationId xmlns:p14="http://schemas.microsoft.com/office/powerpoint/2010/main" val="31807679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Peatugi peab olema sõidu ajaks reguleeritud nii, et selle ülemine äär on vähemalt pealaega või natuke kõrgemal.</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44</a:t>
            </a:fld>
            <a:endParaRPr lang="en-US"/>
          </a:p>
        </p:txBody>
      </p:sp>
    </p:spTree>
    <p:extLst>
      <p:ext uri="{BB962C8B-B14F-4D97-AF65-F5344CB8AC3E}">
        <p14:creationId xmlns:p14="http://schemas.microsoft.com/office/powerpoint/2010/main" val="2470441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Sõidu ajal bussis seismine ja liikumine on ohtlik, sest siis ei ole sõitja turvavööga kinnitatud. Kokkupõrke korral võib turvavööga kinnitamata inimene lennata vastu auto sisustust või teisi sõitjaid või sootuks sõidukist välja. Kinnitamata sõitja võib vigastada või tappa teisi sõitjaid ning iseennast. Tualetti on ohutu kasutada peatuse ajal.</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46</a:t>
            </a:fld>
            <a:endParaRPr lang="en-US"/>
          </a:p>
        </p:txBody>
      </p:sp>
    </p:spTree>
    <p:extLst>
      <p:ext uri="{BB962C8B-B14F-4D97-AF65-F5344CB8AC3E}">
        <p14:creationId xmlns:p14="http://schemas.microsoft.com/office/powerpoint/2010/main" val="21139255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2A82EE62-44E9-4F9C-B8BE-2318338339FF}" type="slidenum">
              <a:rPr lang="en-US" smtClean="0"/>
              <a:t>47</a:t>
            </a:fld>
            <a:endParaRPr lang="en-US"/>
          </a:p>
        </p:txBody>
      </p:sp>
    </p:spTree>
    <p:extLst>
      <p:ext uri="{BB962C8B-B14F-4D97-AF65-F5344CB8AC3E}">
        <p14:creationId xmlns:p14="http://schemas.microsoft.com/office/powerpoint/2010/main" val="878458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Sõidu ajaks tuleb kõik esemed kinnitada sh lemmikloomapuur. </a:t>
            </a:r>
            <a:endParaRPr lang="et-EE" dirty="0"/>
          </a:p>
        </p:txBody>
      </p:sp>
      <p:sp>
        <p:nvSpPr>
          <p:cNvPr id="4" name="Slaidinumbri kohatäide 3"/>
          <p:cNvSpPr>
            <a:spLocks noGrp="1"/>
          </p:cNvSpPr>
          <p:nvPr>
            <p:ph type="sldNum" sz="quarter" idx="10"/>
          </p:nvPr>
        </p:nvSpPr>
        <p:spPr/>
        <p:txBody>
          <a:bodyPr/>
          <a:lstStyle/>
          <a:p>
            <a:fld id="{2A82EE62-44E9-4F9C-B8BE-2318338339FF}" type="slidenum">
              <a:rPr lang="en-US" smtClean="0"/>
              <a:t>48</a:t>
            </a:fld>
            <a:endParaRPr lang="en-US"/>
          </a:p>
        </p:txBody>
      </p:sp>
    </p:spTree>
    <p:extLst>
      <p:ext uri="{BB962C8B-B14F-4D97-AF65-F5344CB8AC3E}">
        <p14:creationId xmlns:p14="http://schemas.microsoft.com/office/powerpoint/2010/main" val="3134854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CAEFEF66-5990-4D28-ADD1-12709623F39E}" type="slidenum">
              <a:rPr lang="et-EE" smtClean="0"/>
              <a:t>3</a:t>
            </a:fld>
            <a:endParaRPr lang="et-EE"/>
          </a:p>
        </p:txBody>
      </p:sp>
    </p:spTree>
    <p:extLst>
      <p:ext uri="{BB962C8B-B14F-4D97-AF65-F5344CB8AC3E}">
        <p14:creationId xmlns:p14="http://schemas.microsoft.com/office/powerpoint/2010/main" val="28772615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2A82EE62-44E9-4F9C-B8BE-2318338339FF}" type="slidenum">
              <a:rPr lang="en-US" smtClean="0"/>
              <a:t>49</a:t>
            </a:fld>
            <a:endParaRPr lang="en-US"/>
          </a:p>
        </p:txBody>
      </p:sp>
    </p:spTree>
    <p:extLst>
      <p:ext uri="{BB962C8B-B14F-4D97-AF65-F5344CB8AC3E}">
        <p14:creationId xmlns:p14="http://schemas.microsoft.com/office/powerpoint/2010/main" val="32003966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l"/>
            <a:r>
              <a:rPr lang="et-EE" sz="1200" dirty="0">
                <a:solidFill>
                  <a:srgbClr val="FF0000"/>
                </a:solidFill>
              </a:rPr>
              <a:t>Kui kõva juukseklamber on sõitja pea ja </a:t>
            </a:r>
            <a:r>
              <a:rPr lang="et-EE" sz="1200" dirty="0" err="1">
                <a:solidFill>
                  <a:srgbClr val="FF0000"/>
                </a:solidFill>
              </a:rPr>
              <a:t>peatoe</a:t>
            </a:r>
            <a:r>
              <a:rPr lang="et-EE" sz="1200" dirty="0">
                <a:solidFill>
                  <a:srgbClr val="FF0000"/>
                </a:solidFill>
              </a:rPr>
              <a:t> vahel võib see kokkupõrke korral sõitja pead vigastada. </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Turvavöö ja keha vahel ei tohi olla kõvasid või purunevaid esemeid. Nt pastapliiats, prillid jne sõitja taskus või riiete küljes võivad kokkupõrke korral põhjustada vigastusi;</a:t>
            </a:r>
            <a:endParaRPr lang="et-EE" sz="1200" dirty="0">
              <a:solidFill>
                <a:srgbClr val="FF0000"/>
              </a:solidFill>
            </a:endParaRPr>
          </a:p>
          <a:p>
            <a:endParaRPr lang="et-EE" dirty="0"/>
          </a:p>
        </p:txBody>
      </p:sp>
      <p:sp>
        <p:nvSpPr>
          <p:cNvPr id="4" name="Slaidinumbri kohatäide 3"/>
          <p:cNvSpPr>
            <a:spLocks noGrp="1"/>
          </p:cNvSpPr>
          <p:nvPr>
            <p:ph type="sldNum" sz="quarter" idx="10"/>
          </p:nvPr>
        </p:nvSpPr>
        <p:spPr/>
        <p:txBody>
          <a:bodyPr/>
          <a:lstStyle/>
          <a:p>
            <a:fld id="{2A82EE62-44E9-4F9C-B8BE-2318338339FF}" type="slidenum">
              <a:rPr lang="en-US" smtClean="0"/>
              <a:t>50</a:t>
            </a:fld>
            <a:endParaRPr lang="en-US"/>
          </a:p>
        </p:txBody>
      </p:sp>
    </p:spTree>
    <p:extLst>
      <p:ext uri="{BB962C8B-B14F-4D97-AF65-F5344CB8AC3E}">
        <p14:creationId xmlns:p14="http://schemas.microsoft.com/office/powerpoint/2010/main" val="36515686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l"/>
            <a:r>
              <a:rPr lang="et-EE" sz="1200" dirty="0"/>
              <a:t>Enne sõitu on soovitav tualetis käia, sest turvavöö horisontaalrihm jookseb üle põie ning liiklusõnnetuse korral võib selle surve täis põit vigastada jne.</a:t>
            </a:r>
          </a:p>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52</a:t>
            </a:fld>
            <a:endParaRPr lang="en-US"/>
          </a:p>
        </p:txBody>
      </p:sp>
    </p:spTree>
    <p:extLst>
      <p:ext uri="{BB962C8B-B14F-4D97-AF65-F5344CB8AC3E}">
        <p14:creationId xmlns:p14="http://schemas.microsoft.com/office/powerpoint/2010/main" val="29102491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l"/>
            <a:r>
              <a:rPr lang="et-EE" sz="1200" dirty="0"/>
              <a:t>Turvavöö tuleb kinnitada nõuete kohaselt, sest kui ta ei ole kinnitatud korrektselt, ei kaitse see sõitjat maksimaalselt hästi.</a:t>
            </a:r>
            <a:endParaRPr lang="fi-FI" sz="1200" dirty="0"/>
          </a:p>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54</a:t>
            </a:fld>
            <a:endParaRPr lang="en-US"/>
          </a:p>
        </p:txBody>
      </p:sp>
    </p:spTree>
    <p:extLst>
      <p:ext uri="{BB962C8B-B14F-4D97-AF65-F5344CB8AC3E}">
        <p14:creationId xmlns:p14="http://schemas.microsoft.com/office/powerpoint/2010/main" val="922641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Kott tuleb panna pakiruumi või kinnitada turvavööga vabale istmele. Lahtise esemena võib see liiklusõnnetuse korral sõitjaid vigastada.</a:t>
            </a:r>
          </a:p>
          <a:p>
            <a:r>
              <a:rPr lang="et-EE" sz="1200" kern="1200" dirty="0">
                <a:solidFill>
                  <a:schemeClr val="tx1"/>
                </a:solidFill>
                <a:effectLst/>
                <a:latin typeface="+mn-lt"/>
                <a:ea typeface="+mn-ea"/>
                <a:cs typeface="+mn-cs"/>
              </a:rPr>
              <a:t>Sõidu ajal jalgu armatuurlaual hoida on väga ohtlik. Väiksemagi kokkupõrke korral võib avaneda esiturvapadi ning selle löögijõud võib vigastada sõitja jalgu. Nt purustada või puusast välja lüüa.</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56</a:t>
            </a:fld>
            <a:endParaRPr lang="en-US"/>
          </a:p>
        </p:txBody>
      </p:sp>
    </p:spTree>
    <p:extLst>
      <p:ext uri="{BB962C8B-B14F-4D97-AF65-F5344CB8AC3E}">
        <p14:creationId xmlns:p14="http://schemas.microsoft.com/office/powerpoint/2010/main" val="7340695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l"/>
            <a:r>
              <a:rPr lang="fi-FI" sz="1200" dirty="0" err="1"/>
              <a:t>Sõiduki</a:t>
            </a:r>
            <a:r>
              <a:rPr lang="fi-FI" sz="1200" dirty="0"/>
              <a:t> </a:t>
            </a:r>
            <a:r>
              <a:rPr lang="fi-FI" sz="1200" dirty="0" err="1"/>
              <a:t>peatumisteekond</a:t>
            </a:r>
            <a:r>
              <a:rPr lang="fi-FI" sz="1200" dirty="0"/>
              <a:t> </a:t>
            </a:r>
            <a:r>
              <a:rPr lang="fi-FI" sz="1200" dirty="0" err="1"/>
              <a:t>koosneb</a:t>
            </a:r>
            <a:r>
              <a:rPr lang="fi-FI" sz="1200" dirty="0"/>
              <a:t> </a:t>
            </a:r>
            <a:r>
              <a:rPr lang="et-EE" sz="1200" dirty="0"/>
              <a:t>juhi reageerimisajast ehk reageerimis</a:t>
            </a:r>
            <a:r>
              <a:rPr lang="fi-FI" sz="1200" dirty="0" err="1"/>
              <a:t>teekonnast</a:t>
            </a:r>
            <a:r>
              <a:rPr lang="fi-FI" sz="1200" dirty="0"/>
              <a:t> ja </a:t>
            </a:r>
            <a:r>
              <a:rPr lang="et-EE" sz="1200" dirty="0"/>
              <a:t>sõiduki pidurdusest ehk </a:t>
            </a:r>
            <a:r>
              <a:rPr lang="fi-FI" sz="1200" dirty="0"/>
              <a:t>p</a:t>
            </a:r>
            <a:r>
              <a:rPr lang="et-EE" sz="1200" dirty="0" err="1"/>
              <a:t>idurdus</a:t>
            </a:r>
            <a:r>
              <a:rPr lang="fi-FI" sz="1200" dirty="0" err="1"/>
              <a:t>teekonnast</a:t>
            </a:r>
            <a:r>
              <a:rPr lang="fi-FI" sz="1200" dirty="0"/>
              <a:t>.</a:t>
            </a:r>
          </a:p>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58</a:t>
            </a:fld>
            <a:endParaRPr lang="en-US"/>
          </a:p>
        </p:txBody>
      </p:sp>
    </p:spTree>
    <p:extLst>
      <p:ext uri="{BB962C8B-B14F-4D97-AF65-F5344CB8AC3E}">
        <p14:creationId xmlns:p14="http://schemas.microsoft.com/office/powerpoint/2010/main" val="6443335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l"/>
            <a:r>
              <a:rPr lang="et-EE" sz="1200" dirty="0"/>
              <a:t>Sõites kuival asfaldil kiirusega 50 km/h on sõiduki peatumisteekond u 28 m ehk reageerimis</a:t>
            </a:r>
            <a:r>
              <a:rPr lang="fi-FI" sz="1200" dirty="0" err="1"/>
              <a:t>teekon</a:t>
            </a:r>
            <a:r>
              <a:rPr lang="et-EE" sz="1200" dirty="0"/>
              <a:t>d 14 m + </a:t>
            </a:r>
            <a:r>
              <a:rPr lang="fi-FI" sz="1200" dirty="0"/>
              <a:t>p</a:t>
            </a:r>
            <a:r>
              <a:rPr lang="et-EE" sz="1200" dirty="0" err="1"/>
              <a:t>idurdus</a:t>
            </a:r>
            <a:r>
              <a:rPr lang="fi-FI" sz="1200" dirty="0" err="1"/>
              <a:t>teekon</a:t>
            </a:r>
            <a:r>
              <a:rPr lang="et-EE" sz="1200" dirty="0"/>
              <a:t>d 14 m.</a:t>
            </a:r>
            <a:endParaRPr lang="fi-FI" sz="1200" dirty="0"/>
          </a:p>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60</a:t>
            </a:fld>
            <a:endParaRPr lang="en-US"/>
          </a:p>
        </p:txBody>
      </p:sp>
    </p:spTree>
    <p:extLst>
      <p:ext uri="{BB962C8B-B14F-4D97-AF65-F5344CB8AC3E}">
        <p14:creationId xmlns:p14="http://schemas.microsoft.com/office/powerpoint/2010/main" val="30609885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Kõik lahtised esemed tuleb sõidu ajaks kinnitada.</a:t>
            </a:r>
          </a:p>
        </p:txBody>
      </p:sp>
      <p:sp>
        <p:nvSpPr>
          <p:cNvPr id="4" name="Slaidinumbri kohatäide 3"/>
          <p:cNvSpPr>
            <a:spLocks noGrp="1"/>
          </p:cNvSpPr>
          <p:nvPr>
            <p:ph type="sldNum" sz="quarter" idx="5"/>
          </p:nvPr>
        </p:nvSpPr>
        <p:spPr/>
        <p:txBody>
          <a:bodyPr/>
          <a:lstStyle/>
          <a:p>
            <a:fld id="{2A82EE62-44E9-4F9C-B8BE-2318338339FF}" type="slidenum">
              <a:rPr lang="en-US" smtClean="0"/>
              <a:t>62</a:t>
            </a:fld>
            <a:endParaRPr lang="en-US"/>
          </a:p>
        </p:txBody>
      </p:sp>
    </p:spTree>
    <p:extLst>
      <p:ext uri="{BB962C8B-B14F-4D97-AF65-F5344CB8AC3E}">
        <p14:creationId xmlns:p14="http://schemas.microsoft.com/office/powerpoint/2010/main" val="32430622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Kui juhtub liiklusõnnetus peab esmalt veenduma, et endaga on kõik hästi ja säilitama rahu. Siis väljuma bussist ning otsima üles täiskasvanu, mitte kaotama pead ning jooksma ära. Vajadusel helistama 112 ning kutsuma abi. Ja võimalusel aitama kaaslasi.</a:t>
            </a:r>
          </a:p>
          <a:p>
            <a:r>
              <a:rPr lang="et-EE" sz="1200" kern="1200" dirty="0">
                <a:solidFill>
                  <a:schemeClr val="tx1"/>
                </a:solidFill>
                <a:effectLst/>
                <a:latin typeface="+mn-lt"/>
                <a:ea typeface="+mn-ea"/>
                <a:cs typeface="+mn-cs"/>
              </a:rPr>
              <a:t>Kui buss suitseb või põleb, siis minema sellest eemale.</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64</a:t>
            </a:fld>
            <a:endParaRPr lang="en-US"/>
          </a:p>
        </p:txBody>
      </p:sp>
    </p:spTree>
    <p:extLst>
      <p:ext uri="{BB962C8B-B14F-4D97-AF65-F5344CB8AC3E}">
        <p14:creationId xmlns:p14="http://schemas.microsoft.com/office/powerpoint/2010/main" val="20729491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Väsinud juht sõidab nn autopiloodina: tal on madal tähelepanulikkuse tase, pikeneb reageerimisaeg, langeb võime hoida ohutut </a:t>
            </a:r>
            <a:r>
              <a:rPr lang="et-EE" sz="1200" kern="1200" dirty="0" err="1">
                <a:solidFill>
                  <a:schemeClr val="tx1"/>
                </a:solidFill>
                <a:effectLst/>
                <a:latin typeface="+mn-lt"/>
                <a:ea typeface="+mn-ea"/>
                <a:cs typeface="+mn-cs"/>
              </a:rPr>
              <a:t>pikivahet</a:t>
            </a:r>
            <a:r>
              <a:rPr lang="et-EE" sz="1200" kern="1200" dirty="0">
                <a:solidFill>
                  <a:schemeClr val="tx1"/>
                </a:solidFill>
                <a:effectLst/>
                <a:latin typeface="+mn-lt"/>
                <a:ea typeface="+mn-ea"/>
                <a:cs typeface="+mn-cs"/>
              </a:rPr>
              <a:t>.</a:t>
            </a:r>
          </a:p>
          <a:p>
            <a:r>
              <a:rPr lang="et-EE" sz="1200" kern="1200" dirty="0">
                <a:solidFill>
                  <a:schemeClr val="tx1"/>
                </a:solidFill>
                <a:effectLst/>
                <a:latin typeface="+mn-lt"/>
                <a:ea typeface="+mn-ea"/>
                <a:cs typeface="+mn-cs"/>
              </a:rPr>
              <a:t>Väsimus mõjutab juhtimisvõimekust sarnaselt alkoholi tarbimisega.</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66</a:t>
            </a:fld>
            <a:endParaRPr lang="en-US"/>
          </a:p>
        </p:txBody>
      </p:sp>
    </p:spTree>
    <p:extLst>
      <p:ext uri="{BB962C8B-B14F-4D97-AF65-F5344CB8AC3E}">
        <p14:creationId xmlns:p14="http://schemas.microsoft.com/office/powerpoint/2010/main" val="2965993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Viisakas on bussijuhti enne sõitu teretada ja peale sõitu tänada.</a:t>
            </a:r>
          </a:p>
        </p:txBody>
      </p:sp>
      <p:sp>
        <p:nvSpPr>
          <p:cNvPr id="4" name="Slaidinumbri kohatäide 3"/>
          <p:cNvSpPr>
            <a:spLocks noGrp="1"/>
          </p:cNvSpPr>
          <p:nvPr>
            <p:ph type="sldNum" sz="quarter" idx="5"/>
          </p:nvPr>
        </p:nvSpPr>
        <p:spPr/>
        <p:txBody>
          <a:bodyPr/>
          <a:lstStyle/>
          <a:p>
            <a:fld id="{CAEFEF66-5990-4D28-ADD1-12709623F39E}" type="slidenum">
              <a:rPr lang="et-EE" smtClean="0"/>
              <a:t>4</a:t>
            </a:fld>
            <a:endParaRPr lang="et-EE"/>
          </a:p>
        </p:txBody>
      </p:sp>
    </p:spTree>
    <p:extLst>
      <p:ext uri="{BB962C8B-B14F-4D97-AF65-F5344CB8AC3E}">
        <p14:creationId xmlns:p14="http://schemas.microsoft.com/office/powerpoint/2010/main" val="23811781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67</a:t>
            </a:fld>
            <a:endParaRPr lang="en-US"/>
          </a:p>
        </p:txBody>
      </p:sp>
    </p:spTree>
    <p:extLst>
      <p:ext uri="{BB962C8B-B14F-4D97-AF65-F5344CB8AC3E}">
        <p14:creationId xmlns:p14="http://schemas.microsoft.com/office/powerpoint/2010/main" val="2551058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Kui juht teeb sõidu ajal mõnda muud tähelepanu nõudvat tegevust, siis on tema fokuseeritud nägemisväli kuni 50% väiksem ehk juht näeb külgedel toimuvat hägusalt ning pole võimeline seda infot töötlema ja sellele piisavalt kiiresti reageerima.  </a:t>
            </a:r>
            <a:endParaRPr lang="et-EE" dirty="0"/>
          </a:p>
          <a:p>
            <a:r>
              <a:rPr lang="et-EE" sz="1200" kern="1200" dirty="0">
                <a:solidFill>
                  <a:schemeClr val="tx1"/>
                </a:solidFill>
                <a:effectLst/>
                <a:latin typeface="+mn-lt"/>
                <a:ea typeface="+mn-ea"/>
                <a:cs typeface="+mn-cs"/>
              </a:rPr>
              <a:t>Inimese aju ei suuda teha kahte tähelepanu nõudvat tegevust sooritada samaaegselt ja veatult. Aju lülitub kahte paralleelset tegevust tehes ühelt tegevuselt teisele ning mõlema tegevuse kvaliteet samal ajal kannatab.  </a:t>
            </a:r>
          </a:p>
        </p:txBody>
      </p:sp>
      <p:sp>
        <p:nvSpPr>
          <p:cNvPr id="4" name="Slaidinumbri kohatäide 3"/>
          <p:cNvSpPr>
            <a:spLocks noGrp="1"/>
          </p:cNvSpPr>
          <p:nvPr>
            <p:ph type="sldNum" sz="quarter" idx="5"/>
          </p:nvPr>
        </p:nvSpPr>
        <p:spPr/>
        <p:txBody>
          <a:bodyPr/>
          <a:lstStyle/>
          <a:p>
            <a:fld id="{2A82EE62-44E9-4F9C-B8BE-2318338339FF}" type="slidenum">
              <a:rPr lang="en-US" smtClean="0"/>
              <a:t>68</a:t>
            </a:fld>
            <a:endParaRPr lang="en-US"/>
          </a:p>
        </p:txBody>
      </p:sp>
    </p:spTree>
    <p:extLst>
      <p:ext uri="{BB962C8B-B14F-4D97-AF65-F5344CB8AC3E}">
        <p14:creationId xmlns:p14="http://schemas.microsoft.com/office/powerpoint/2010/main" val="3072018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a:t>Viisakas on bussijuhti enne sõitu teretada ja peale sõitu tänada.</a:t>
            </a:r>
          </a:p>
          <a:p>
            <a:r>
              <a:rPr lang="et-EE" dirty="0"/>
              <a:t>Bussi sisenemise ajal buss seisab, juht ei juhi ning tema teretamine sel ajal ei ole ohtlik.</a:t>
            </a:r>
          </a:p>
        </p:txBody>
      </p:sp>
      <p:sp>
        <p:nvSpPr>
          <p:cNvPr id="4" name="Slaidinumbri kohatäide 3"/>
          <p:cNvSpPr>
            <a:spLocks noGrp="1"/>
          </p:cNvSpPr>
          <p:nvPr>
            <p:ph type="sldNum" sz="quarter" idx="5"/>
          </p:nvPr>
        </p:nvSpPr>
        <p:spPr/>
        <p:txBody>
          <a:bodyPr/>
          <a:lstStyle/>
          <a:p>
            <a:fld id="{2A82EE62-44E9-4F9C-B8BE-2318338339FF}" type="slidenum">
              <a:rPr lang="en-US" smtClean="0"/>
              <a:t>6</a:t>
            </a:fld>
            <a:endParaRPr lang="en-US"/>
          </a:p>
        </p:txBody>
      </p:sp>
    </p:spTree>
    <p:extLst>
      <p:ext uri="{BB962C8B-B14F-4D97-AF65-F5344CB8AC3E}">
        <p14:creationId xmlns:p14="http://schemas.microsoft.com/office/powerpoint/2010/main" val="1957785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Bussiga sõites on ohutum istuda. Kaugliini bussides seismine on keelatud.</a:t>
            </a:r>
          </a:p>
        </p:txBody>
      </p:sp>
      <p:sp>
        <p:nvSpPr>
          <p:cNvPr id="4" name="Slaidinumbri kohatäide 3"/>
          <p:cNvSpPr>
            <a:spLocks noGrp="1"/>
          </p:cNvSpPr>
          <p:nvPr>
            <p:ph type="sldNum" sz="quarter" idx="5"/>
          </p:nvPr>
        </p:nvSpPr>
        <p:spPr/>
        <p:txBody>
          <a:bodyPr/>
          <a:lstStyle/>
          <a:p>
            <a:fld id="{2A82EE62-44E9-4F9C-B8BE-2318338339FF}" type="slidenum">
              <a:rPr lang="en-US" smtClean="0"/>
              <a:t>8</a:t>
            </a:fld>
            <a:endParaRPr lang="en-US"/>
          </a:p>
        </p:txBody>
      </p:sp>
    </p:spTree>
    <p:extLst>
      <p:ext uri="{BB962C8B-B14F-4D97-AF65-F5344CB8AC3E}">
        <p14:creationId xmlns:p14="http://schemas.microsoft.com/office/powerpoint/2010/main" val="1883524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Kui jätta koolikott selja ja istme vahele ning kinnitada ennast turvavööga võib see liiklusõnnetuse korral lõppeda rinnakorvi ja roiete raskete vigastustega. Linnakiirusel toimunud järsu pidurduse korral muutub muidu ligi 5 kilogrammi kaaluv koolikott liikumise suunalise jõu tõttu umbes 200 kg-ks massiks, st koolikoti mass suureneb ligi 40 korda. See raskus surub koti kandjat veelgi ettepoole, samas takistab edasist liikumist turvavöö ning nii jääb sõitja kahe tugeva nn betoonbloki vahele. </a:t>
            </a:r>
          </a:p>
          <a:p>
            <a:r>
              <a:rPr lang="et-EE" sz="1200" kern="1200" dirty="0">
                <a:solidFill>
                  <a:schemeClr val="tx1"/>
                </a:solidFill>
                <a:effectLst/>
                <a:latin typeface="+mn-lt"/>
                <a:ea typeface="+mn-ea"/>
                <a:cs typeface="+mn-cs"/>
              </a:rPr>
              <a:t>Ohutum on sõidu ajaks panna koolikott suletavasse hoiuruumi, kinnitada turvavööga vabale istmele või äärmisel juhul põrandale.</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10</a:t>
            </a:fld>
            <a:endParaRPr lang="en-US"/>
          </a:p>
        </p:txBody>
      </p:sp>
    </p:spTree>
    <p:extLst>
      <p:ext uri="{BB962C8B-B14F-4D97-AF65-F5344CB8AC3E}">
        <p14:creationId xmlns:p14="http://schemas.microsoft.com/office/powerpoint/2010/main" val="4170018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Ohutum on sõidu ajaks panna koolikott suletavasse hoiuruumi, kinnitada turvavööga vabale istmele või äärmisel juhul põrandale.</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Kinnitamata koolikott kõrvalistmel võib liiklusõnnetuse korral sõitja pihta lennata ning teda vigastada.</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12</a:t>
            </a:fld>
            <a:endParaRPr lang="en-US"/>
          </a:p>
        </p:txBody>
      </p:sp>
    </p:spTree>
    <p:extLst>
      <p:ext uri="{BB962C8B-B14F-4D97-AF65-F5344CB8AC3E}">
        <p14:creationId xmlns:p14="http://schemas.microsoft.com/office/powerpoint/2010/main" val="3977829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Turvavöö diagonaalrihm peab jooksma üle rangluu. </a:t>
            </a:r>
          </a:p>
          <a:p>
            <a:r>
              <a:rPr lang="et-EE" sz="1200" kern="1200" dirty="0">
                <a:solidFill>
                  <a:schemeClr val="tx1"/>
                </a:solidFill>
                <a:effectLst/>
                <a:latin typeface="+mn-lt"/>
                <a:ea typeface="+mn-ea"/>
                <a:cs typeface="+mn-cs"/>
              </a:rPr>
              <a:t>Turvavöö horisontaalrihm peab jooksma üle reite võimalikult puusaliigese lähedalt, mitte üle kõhu. Kokkupõrke korral surub üle kõhu kulgev turvavöö kõhuorganid kokku ning võib põhjustada eluohtlikke vigastusi. </a:t>
            </a:r>
            <a:endParaRPr lang="et-EE" dirty="0"/>
          </a:p>
        </p:txBody>
      </p:sp>
      <p:sp>
        <p:nvSpPr>
          <p:cNvPr id="4" name="Slaidinumbri kohatäide 3"/>
          <p:cNvSpPr>
            <a:spLocks noGrp="1"/>
          </p:cNvSpPr>
          <p:nvPr>
            <p:ph type="sldNum" sz="quarter" idx="5"/>
          </p:nvPr>
        </p:nvSpPr>
        <p:spPr/>
        <p:txBody>
          <a:bodyPr/>
          <a:lstStyle/>
          <a:p>
            <a:fld id="{2A82EE62-44E9-4F9C-B8BE-2318338339FF}" type="slidenum">
              <a:rPr lang="en-US" smtClean="0"/>
              <a:t>14</a:t>
            </a:fld>
            <a:endParaRPr lang="en-US"/>
          </a:p>
        </p:txBody>
      </p:sp>
    </p:spTree>
    <p:extLst>
      <p:ext uri="{BB962C8B-B14F-4D97-AF65-F5344CB8AC3E}">
        <p14:creationId xmlns:p14="http://schemas.microsoft.com/office/powerpoint/2010/main" val="3345992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DA7496B5-A1FB-4E53-A593-C6AA24B1AA77}" type="datetimeFigureOut">
              <a:rPr lang="et-EE" smtClean="0"/>
              <a:t>26.10.2021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142627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DA7496B5-A1FB-4E53-A593-C6AA24B1AA77}" type="datetimeFigureOut">
              <a:rPr lang="et-EE" smtClean="0"/>
              <a:t>26.10.2021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5316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DA7496B5-A1FB-4E53-A593-C6AA24B1AA77}" type="datetimeFigureOut">
              <a:rPr lang="et-EE" smtClean="0"/>
              <a:t>26.10.2021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159198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DA7496B5-A1FB-4E53-A593-C6AA24B1AA77}" type="datetimeFigureOut">
              <a:rPr lang="et-EE" smtClean="0"/>
              <a:t>26.10.2021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23704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DA7496B5-A1FB-4E53-A593-C6AA24B1AA77}" type="datetimeFigureOut">
              <a:rPr lang="et-EE" smtClean="0"/>
              <a:t>26.10.2021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3970734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DA7496B5-A1FB-4E53-A593-C6AA24B1AA77}" type="datetimeFigureOut">
              <a:rPr lang="et-EE" smtClean="0"/>
              <a:t>26.10.2021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159108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839788" y="2505075"/>
            <a:ext cx="5157787"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6172200" y="2505075"/>
            <a:ext cx="5183188"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DA7496B5-A1FB-4E53-A593-C6AA24B1AA77}" type="datetimeFigureOut">
              <a:rPr lang="et-EE" smtClean="0"/>
              <a:t>26.10.2021</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58503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DA7496B5-A1FB-4E53-A593-C6AA24B1AA77}" type="datetimeFigureOut">
              <a:rPr lang="et-EE" smtClean="0"/>
              <a:t>26.10.2021</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542574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496B5-A1FB-4E53-A593-C6AA24B1AA77}" type="datetimeFigureOut">
              <a:rPr lang="et-EE" smtClean="0"/>
              <a:t>26.10.2021</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809524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DA7496B5-A1FB-4E53-A593-C6AA24B1AA77}" type="datetimeFigureOut">
              <a:rPr lang="et-EE" smtClean="0"/>
              <a:t>26.10.2021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1317695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Pildi lisamiseks klõpsake ikooni</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DA7496B5-A1FB-4E53-A593-C6AA24B1AA77}" type="datetimeFigureOut">
              <a:rPr lang="et-EE" smtClean="0"/>
              <a:t>26.10.2021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0E14BF2-8EB8-474A-A8F2-880EF2F70737}" type="slidenum">
              <a:rPr lang="et-EE" smtClean="0"/>
              <a:t>‹#›</a:t>
            </a:fld>
            <a:endParaRPr lang="et-EE"/>
          </a:p>
        </p:txBody>
      </p:sp>
    </p:spTree>
    <p:extLst>
      <p:ext uri="{BB962C8B-B14F-4D97-AF65-F5344CB8AC3E}">
        <p14:creationId xmlns:p14="http://schemas.microsoft.com/office/powerpoint/2010/main" val="296881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496B5-A1FB-4E53-A593-C6AA24B1AA77}" type="datetimeFigureOut">
              <a:rPr lang="et-EE" smtClean="0"/>
              <a:t>26.10.2021</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14BF2-8EB8-474A-A8F2-880EF2F70737}" type="slidenum">
              <a:rPr lang="et-EE" smtClean="0"/>
              <a:t>‹#›</a:t>
            </a:fld>
            <a:endParaRPr lang="et-EE"/>
          </a:p>
        </p:txBody>
      </p:sp>
      <p:pic>
        <p:nvPicPr>
          <p:cNvPr id="7" name="Pilt 6">
            <a:extLst>
              <a:ext uri="{FF2B5EF4-FFF2-40B4-BE49-F238E27FC236}">
                <a16:creationId xmlns:a16="http://schemas.microsoft.com/office/drawing/2014/main" id="{C7B399CB-6C50-4618-83EF-6B08D6DE6373}"/>
              </a:ext>
            </a:extLst>
          </p:cNvPr>
          <p:cNvPicPr>
            <a:picLocks noChangeAspect="1"/>
          </p:cNvPicPr>
          <p:nvPr userDrawn="1"/>
        </p:nvPicPr>
        <p:blipFill>
          <a:blip r:embed="rId13"/>
          <a:stretch>
            <a:fillRect/>
          </a:stretch>
        </p:blipFill>
        <p:spPr>
          <a:xfrm>
            <a:off x="9768408" y="6435725"/>
            <a:ext cx="1809750" cy="285750"/>
          </a:xfrm>
          <a:prstGeom prst="rect">
            <a:avLst/>
          </a:prstGeom>
        </p:spPr>
      </p:pic>
    </p:spTree>
    <p:extLst>
      <p:ext uri="{BB962C8B-B14F-4D97-AF65-F5344CB8AC3E}">
        <p14:creationId xmlns:p14="http://schemas.microsoft.com/office/powerpoint/2010/main" val="20332723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7212C3-7ECB-49D0-8A82-85941FDE8D1E}"/>
              </a:ext>
            </a:extLst>
          </p:cNvPr>
          <p:cNvSpPr>
            <a:spLocks noGrp="1"/>
          </p:cNvSpPr>
          <p:nvPr>
            <p:ph type="ctrTitle"/>
          </p:nvPr>
        </p:nvSpPr>
        <p:spPr>
          <a:xfrm>
            <a:off x="5375920" y="1700808"/>
            <a:ext cx="5040560" cy="2232248"/>
          </a:xfrm>
        </p:spPr>
        <p:txBody>
          <a:bodyPr anchor="t">
            <a:noAutofit/>
          </a:bodyPr>
          <a:lstStyle/>
          <a:p>
            <a:pPr algn="ctr">
              <a:lnSpc>
                <a:spcPct val="114000"/>
              </a:lnSpc>
              <a:spcAft>
                <a:spcPts val="1200"/>
              </a:spcAft>
            </a:pPr>
            <a:r>
              <a:rPr lang="et-EE" altLang="en-US" sz="4000" b="0" dirty="0">
                <a:solidFill>
                  <a:schemeClr val="tx1">
                    <a:lumMod val="75000"/>
                    <a:lumOff val="25000"/>
                  </a:schemeClr>
                </a:solidFill>
              </a:rPr>
              <a:t>LIIKLUSTEEMALINE</a:t>
            </a:r>
            <a:br>
              <a:rPr lang="et-EE" altLang="en-US" sz="4000" dirty="0"/>
            </a:br>
            <a:r>
              <a:rPr lang="et-EE" altLang="en-US" sz="4000" b="1" dirty="0">
                <a:solidFill>
                  <a:schemeClr val="accent1">
                    <a:lumMod val="75000"/>
                  </a:schemeClr>
                </a:solidFill>
              </a:rPr>
              <a:t>“RAPUTA MAHA”</a:t>
            </a:r>
            <a:br>
              <a:rPr lang="et-EE" altLang="en-US" sz="4000" dirty="0">
                <a:solidFill>
                  <a:schemeClr val="accent1">
                    <a:lumMod val="75000"/>
                  </a:schemeClr>
                </a:solidFill>
              </a:rPr>
            </a:br>
            <a:r>
              <a:rPr lang="et-EE" altLang="en-US" sz="4000" dirty="0"/>
              <a:t> </a:t>
            </a:r>
            <a:r>
              <a:rPr lang="et-EE" altLang="en-US" sz="4000" b="0" dirty="0">
                <a:solidFill>
                  <a:schemeClr val="tx1">
                    <a:lumMod val="75000"/>
                    <a:lumOff val="25000"/>
                  </a:schemeClr>
                </a:solidFill>
              </a:rPr>
              <a:t>MÄNG</a:t>
            </a:r>
          </a:p>
        </p:txBody>
      </p:sp>
      <p:pic>
        <p:nvPicPr>
          <p:cNvPr id="1026" name="Picture 2" descr="image">
            <a:extLst>
              <a:ext uri="{FF2B5EF4-FFF2-40B4-BE49-F238E27FC236}">
                <a16:creationId xmlns:a16="http://schemas.microsoft.com/office/drawing/2014/main" id="{4AD70639-908E-4DA4-8A22-6588922866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504" y="1700808"/>
            <a:ext cx="2162175" cy="1152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6743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a:t>Bussis sõites </a:t>
            </a:r>
          </a:p>
          <a:p>
            <a:pPr algn="ctr"/>
            <a:r>
              <a:rPr lang="et-EE" sz="3200"/>
              <a:t>on ohutum </a:t>
            </a:r>
          </a:p>
          <a:p>
            <a:pPr algn="ctr"/>
            <a:r>
              <a:rPr lang="et-EE" sz="3200"/>
              <a:t>panna koolikott </a:t>
            </a:r>
          </a:p>
          <a:p>
            <a:pPr algn="ctr"/>
            <a:r>
              <a:rPr lang="et-EE" sz="3200"/>
              <a:t>lae all asuvasse </a:t>
            </a:r>
          </a:p>
          <a:p>
            <a:pPr algn="ctr"/>
            <a:r>
              <a:rPr lang="et-EE" sz="3200"/>
              <a:t>riiulisse.</a:t>
            </a:r>
            <a:endParaRPr lang="et-EE" sz="320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Bussis istudes </a:t>
            </a:r>
          </a:p>
          <a:p>
            <a:pPr algn="ctr"/>
            <a:r>
              <a:rPr lang="et-EE" sz="3200" dirty="0">
                <a:solidFill>
                  <a:srgbClr val="FF0000"/>
                </a:solidFill>
              </a:rPr>
              <a:t>võib jätta </a:t>
            </a:r>
          </a:p>
          <a:p>
            <a:pPr algn="ctr"/>
            <a:r>
              <a:rPr lang="et-EE" sz="3200" dirty="0">
                <a:solidFill>
                  <a:srgbClr val="FF0000"/>
                </a:solidFill>
              </a:rPr>
              <a:t>koolikoti selga, </a:t>
            </a:r>
          </a:p>
          <a:p>
            <a:pPr algn="ctr"/>
            <a:r>
              <a:rPr lang="et-EE" sz="3200" dirty="0">
                <a:solidFill>
                  <a:srgbClr val="FF0000"/>
                </a:solidFill>
              </a:rPr>
              <a:t>kui turvavöö on </a:t>
            </a:r>
          </a:p>
          <a:p>
            <a:pPr algn="ctr"/>
            <a:r>
              <a:rPr lang="et-EE" sz="3200" dirty="0">
                <a:solidFill>
                  <a:srgbClr val="FF0000"/>
                </a:solidFill>
              </a:rPr>
              <a:t>korralikult kinnitatud.</a:t>
            </a:r>
            <a:endParaRPr lang="et-EE" sz="320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41629266"/>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528392"/>
          </a:xfrm>
          <a:prstGeom prst="rect">
            <a:avLst/>
          </a:prstGeom>
          <a:noFill/>
        </p:spPr>
        <p:txBody>
          <a:bodyPr wrap="square" tIns="0" bIns="0" rtlCol="0" anchor="ctr" anchorCtr="0">
            <a:noAutofit/>
          </a:bodyPr>
          <a:lstStyle/>
          <a:p>
            <a:pPr algn="ctr"/>
            <a:r>
              <a:rPr lang="et-EE" sz="3200" dirty="0"/>
              <a:t>Bussiga sõites </a:t>
            </a:r>
          </a:p>
          <a:p>
            <a:pPr algn="ctr"/>
            <a:r>
              <a:rPr lang="et-EE" sz="3200" dirty="0"/>
              <a:t>on ohutum asetada </a:t>
            </a:r>
          </a:p>
          <a:p>
            <a:pPr algn="ctr"/>
            <a:r>
              <a:rPr lang="et-EE" sz="3200" dirty="0"/>
              <a:t>koolikott põrandale.</a:t>
            </a:r>
            <a:endParaRPr lang="et-EE" sz="3200" dirty="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528392"/>
          </a:xfrm>
          <a:prstGeom prst="rect">
            <a:avLst/>
          </a:prstGeom>
          <a:noFill/>
        </p:spPr>
        <p:txBody>
          <a:bodyPr wrap="square" tIns="0" bIns="0" rtlCol="0" anchor="ctr" anchorCtr="0">
            <a:noAutofit/>
          </a:bodyPr>
          <a:lstStyle/>
          <a:p>
            <a:pPr algn="ctr"/>
            <a:endParaRPr lang="et-EE" sz="3200" dirty="0"/>
          </a:p>
          <a:p>
            <a:pPr algn="ctr"/>
            <a:r>
              <a:rPr lang="et-EE" sz="3200" dirty="0"/>
              <a:t>Bussiga sõites on </a:t>
            </a:r>
          </a:p>
          <a:p>
            <a:pPr algn="ctr"/>
            <a:r>
              <a:rPr lang="et-EE" sz="3200" dirty="0"/>
              <a:t>kõige ohutum </a:t>
            </a:r>
          </a:p>
          <a:p>
            <a:pPr algn="ctr"/>
            <a:r>
              <a:rPr lang="et-EE" sz="3200" dirty="0"/>
              <a:t>asetada koolikott </a:t>
            </a:r>
          </a:p>
          <a:p>
            <a:pPr algn="ctr"/>
            <a:r>
              <a:rPr lang="et-EE" sz="3200" dirty="0"/>
              <a:t>enda kõrvale istmele.</a:t>
            </a:r>
            <a:endParaRPr lang="et-EE"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3120225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528392"/>
          </a:xfrm>
          <a:prstGeom prst="rect">
            <a:avLst/>
          </a:prstGeom>
          <a:noFill/>
        </p:spPr>
        <p:txBody>
          <a:bodyPr wrap="square" tIns="0" bIns="0" rtlCol="0" anchor="ctr" anchorCtr="0">
            <a:noAutofit/>
          </a:bodyPr>
          <a:lstStyle/>
          <a:p>
            <a:pPr algn="ctr"/>
            <a:r>
              <a:rPr lang="et-EE" sz="3200" dirty="0"/>
              <a:t>Bussiga sõites </a:t>
            </a:r>
          </a:p>
          <a:p>
            <a:pPr algn="ctr"/>
            <a:r>
              <a:rPr lang="et-EE" sz="3200" dirty="0"/>
              <a:t>on ohutum asetada </a:t>
            </a:r>
          </a:p>
          <a:p>
            <a:pPr algn="ctr"/>
            <a:r>
              <a:rPr lang="et-EE" sz="3200" dirty="0"/>
              <a:t>koolikott põrandale.</a:t>
            </a:r>
            <a:endParaRPr lang="et-EE" sz="3200" dirty="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528392"/>
          </a:xfrm>
          <a:prstGeom prst="rect">
            <a:avLst/>
          </a:prstGeom>
          <a:noFill/>
        </p:spPr>
        <p:txBody>
          <a:bodyPr wrap="square" tIns="0" bIns="0" rtlCol="0" anchor="ctr" anchorCtr="0">
            <a:noAutofit/>
          </a:bodyPr>
          <a:lstStyle/>
          <a:p>
            <a:pPr algn="ctr"/>
            <a:endParaRPr lang="et-EE" sz="3200" dirty="0">
              <a:solidFill>
                <a:srgbClr val="FF0000"/>
              </a:solidFill>
            </a:endParaRPr>
          </a:p>
          <a:p>
            <a:pPr algn="ctr"/>
            <a:r>
              <a:rPr lang="et-EE" sz="3200" dirty="0">
                <a:solidFill>
                  <a:srgbClr val="FF0000"/>
                </a:solidFill>
              </a:rPr>
              <a:t>Bussiga sõites on </a:t>
            </a:r>
          </a:p>
          <a:p>
            <a:pPr algn="ctr"/>
            <a:r>
              <a:rPr lang="et-EE" sz="3200" dirty="0">
                <a:solidFill>
                  <a:srgbClr val="FF0000"/>
                </a:solidFill>
              </a:rPr>
              <a:t>kõige ohutum </a:t>
            </a:r>
          </a:p>
          <a:p>
            <a:pPr algn="ctr"/>
            <a:r>
              <a:rPr lang="et-EE" sz="3200" dirty="0">
                <a:solidFill>
                  <a:srgbClr val="FF0000"/>
                </a:solidFill>
              </a:rPr>
              <a:t>asetada koolikott </a:t>
            </a:r>
          </a:p>
          <a:p>
            <a:pPr algn="ctr"/>
            <a:r>
              <a:rPr lang="et-EE" sz="3200" dirty="0">
                <a:solidFill>
                  <a:srgbClr val="FF0000"/>
                </a:solidFill>
              </a:rPr>
              <a:t>enda kõrvale istmele.</a:t>
            </a:r>
            <a:endParaRPr lang="et-EE" sz="320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6628447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0329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horisontaalrihm </a:t>
            </a:r>
          </a:p>
          <a:p>
            <a:pPr algn="ctr"/>
            <a:r>
              <a:rPr lang="et-EE" sz="3200" dirty="0"/>
              <a:t>peab jooksma </a:t>
            </a:r>
          </a:p>
          <a:p>
            <a:pPr algn="ctr"/>
            <a:r>
              <a:rPr lang="et-EE" sz="3200" dirty="0"/>
              <a:t>üle kõhu.</a:t>
            </a:r>
            <a:endParaRPr lang="et-EE" sz="3200" dirty="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diagonaalrihm </a:t>
            </a:r>
          </a:p>
          <a:p>
            <a:pPr algn="ctr"/>
            <a:r>
              <a:rPr lang="et-EE" sz="3200" dirty="0"/>
              <a:t>peab jooksma </a:t>
            </a:r>
          </a:p>
          <a:p>
            <a:pPr algn="ctr"/>
            <a:r>
              <a:rPr lang="et-EE" sz="3200" dirty="0"/>
              <a:t>üle rangluu.</a:t>
            </a:r>
            <a:endParaRPr lang="et-EE"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8182243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0329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Turvavöö </a:t>
            </a:r>
          </a:p>
          <a:p>
            <a:pPr algn="ctr"/>
            <a:r>
              <a:rPr lang="et-EE" sz="3200" dirty="0">
                <a:solidFill>
                  <a:srgbClr val="FF0000"/>
                </a:solidFill>
              </a:rPr>
              <a:t>horisontaalrihm </a:t>
            </a:r>
          </a:p>
          <a:p>
            <a:pPr algn="ctr"/>
            <a:r>
              <a:rPr lang="et-EE" sz="3200" dirty="0">
                <a:solidFill>
                  <a:srgbClr val="FF0000"/>
                </a:solidFill>
              </a:rPr>
              <a:t>peab jooksma </a:t>
            </a:r>
          </a:p>
          <a:p>
            <a:pPr algn="ctr"/>
            <a:r>
              <a:rPr lang="et-EE" sz="3200" dirty="0">
                <a:solidFill>
                  <a:srgbClr val="FF0000"/>
                </a:solidFill>
              </a:rPr>
              <a:t>üle kõhu.</a:t>
            </a:r>
            <a:endParaRPr lang="et-EE" sz="3200" dirty="0">
              <a:ln w="0"/>
              <a:solidFill>
                <a:srgbClr val="FF0000"/>
              </a:solidFill>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diagonaalrihm </a:t>
            </a:r>
          </a:p>
          <a:p>
            <a:pPr algn="ctr"/>
            <a:r>
              <a:rPr lang="et-EE" sz="3200" dirty="0"/>
              <a:t>peab jooksma </a:t>
            </a:r>
          </a:p>
          <a:p>
            <a:pPr algn="ctr"/>
            <a:r>
              <a:rPr lang="et-EE" sz="3200" dirty="0"/>
              <a:t>üle rangluu.</a:t>
            </a:r>
            <a:endParaRPr lang="et-EE"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82440269"/>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03290" y="33349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Turvavöö </a:t>
            </a:r>
          </a:p>
          <a:p>
            <a:pPr algn="ctr"/>
            <a:r>
              <a:rPr lang="et-EE" sz="3200" dirty="0"/>
              <a:t>horisontaalrihm </a:t>
            </a:r>
          </a:p>
          <a:p>
            <a:pPr algn="ctr"/>
            <a:r>
              <a:rPr lang="et-EE" sz="3200" dirty="0"/>
              <a:t>peab jooksma</a:t>
            </a:r>
          </a:p>
          <a:p>
            <a:pPr algn="ctr"/>
            <a:r>
              <a:rPr lang="et-EE" sz="3200" dirty="0"/>
              <a:t>üle puusade. </a:t>
            </a:r>
            <a:endParaRPr lang="et-EE"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Turvavöö </a:t>
            </a:r>
          </a:p>
          <a:p>
            <a:pPr algn="ctr"/>
            <a:r>
              <a:rPr lang="et-EE" sz="3200" dirty="0"/>
              <a:t>diagonaalrihm </a:t>
            </a:r>
          </a:p>
          <a:p>
            <a:pPr algn="ctr"/>
            <a:r>
              <a:rPr lang="et-EE" sz="3200" dirty="0"/>
              <a:t>peab jooksma </a:t>
            </a:r>
          </a:p>
          <a:p>
            <a:pPr algn="ctr"/>
            <a:r>
              <a:rPr lang="et-EE" sz="3200" dirty="0"/>
              <a:t>üle õlanuki.</a:t>
            </a:r>
          </a:p>
        </p:txBody>
      </p:sp>
    </p:spTree>
    <p:extLst>
      <p:ext uri="{BB962C8B-B14F-4D97-AF65-F5344CB8AC3E}">
        <p14:creationId xmlns:p14="http://schemas.microsoft.com/office/powerpoint/2010/main" val="33851009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03290" y="33349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Turvavöö </a:t>
            </a:r>
          </a:p>
          <a:p>
            <a:pPr algn="ctr"/>
            <a:r>
              <a:rPr lang="et-EE" sz="3200" dirty="0"/>
              <a:t>horisontaalrihm </a:t>
            </a:r>
          </a:p>
          <a:p>
            <a:pPr algn="ctr"/>
            <a:r>
              <a:rPr lang="et-EE" sz="3200" dirty="0"/>
              <a:t>peab jooksma</a:t>
            </a:r>
          </a:p>
          <a:p>
            <a:pPr algn="ctr"/>
            <a:r>
              <a:rPr lang="et-EE" sz="3200" dirty="0"/>
              <a:t>üle puusade. </a:t>
            </a:r>
            <a:endParaRPr lang="et-EE"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solidFill>
                  <a:srgbClr val="FF0000"/>
                </a:solidFill>
              </a:rPr>
              <a:t>Turvavöö </a:t>
            </a:r>
          </a:p>
          <a:p>
            <a:pPr algn="ctr"/>
            <a:r>
              <a:rPr lang="et-EE" sz="3200" dirty="0">
                <a:solidFill>
                  <a:srgbClr val="FF0000"/>
                </a:solidFill>
              </a:rPr>
              <a:t>diagonaalrihm </a:t>
            </a:r>
          </a:p>
          <a:p>
            <a:pPr algn="ctr"/>
            <a:r>
              <a:rPr lang="et-EE" sz="3200" dirty="0">
                <a:solidFill>
                  <a:srgbClr val="FF0000"/>
                </a:solidFill>
              </a:rPr>
              <a:t>peab jooksma </a:t>
            </a:r>
          </a:p>
          <a:p>
            <a:pPr algn="ctr"/>
            <a:r>
              <a:rPr lang="et-EE" sz="3200" dirty="0">
                <a:solidFill>
                  <a:srgbClr val="FF0000"/>
                </a:solidFill>
              </a:rPr>
              <a:t>üle õlanuki.</a:t>
            </a:r>
          </a:p>
        </p:txBody>
      </p:sp>
    </p:spTree>
    <p:extLst>
      <p:ext uri="{BB962C8B-B14F-4D97-AF65-F5344CB8AC3E}">
        <p14:creationId xmlns:p14="http://schemas.microsoft.com/office/powerpoint/2010/main" val="278509750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et-EE" sz="3200" dirty="0"/>
              <a:t>Kinnitatud turvavööl </a:t>
            </a:r>
          </a:p>
          <a:p>
            <a:pPr algn="ctr"/>
            <a:r>
              <a:rPr lang="et-EE" sz="3200" dirty="0"/>
              <a:t>ei tohi olla </a:t>
            </a:r>
          </a:p>
          <a:p>
            <a:pPr algn="ctr"/>
            <a:r>
              <a:rPr lang="et-EE" sz="3200" dirty="0"/>
              <a:t>keerde sees.</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et-EE" sz="3200" dirty="0"/>
              <a:t>Kinnitatud turvavööl </a:t>
            </a:r>
          </a:p>
          <a:p>
            <a:pPr algn="ctr"/>
            <a:r>
              <a:rPr lang="et-EE" sz="3200" dirty="0"/>
              <a:t>võib olla sees </a:t>
            </a:r>
          </a:p>
          <a:p>
            <a:pPr algn="ctr"/>
            <a:r>
              <a:rPr lang="et-EE" sz="3200" dirty="0"/>
              <a:t>kuni kaks keerdu.</a:t>
            </a:r>
          </a:p>
        </p:txBody>
      </p:sp>
    </p:spTree>
    <p:extLst>
      <p:ext uri="{BB962C8B-B14F-4D97-AF65-F5344CB8AC3E}">
        <p14:creationId xmlns:p14="http://schemas.microsoft.com/office/powerpoint/2010/main" val="518704978"/>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et-EE" sz="3200" dirty="0"/>
              <a:t>Kinnitatud turvavööl </a:t>
            </a:r>
          </a:p>
          <a:p>
            <a:pPr algn="ctr"/>
            <a:r>
              <a:rPr lang="et-EE" sz="3200" dirty="0"/>
              <a:t>ei tohi olla </a:t>
            </a:r>
          </a:p>
          <a:p>
            <a:pPr algn="ctr"/>
            <a:r>
              <a:rPr lang="et-EE" sz="3200" dirty="0"/>
              <a:t>keerde sees.</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et-EE" sz="3200" dirty="0">
                <a:solidFill>
                  <a:srgbClr val="FF0000"/>
                </a:solidFill>
              </a:rPr>
              <a:t>Kinnitatud turvavööl </a:t>
            </a:r>
          </a:p>
          <a:p>
            <a:pPr algn="ctr"/>
            <a:r>
              <a:rPr lang="et-EE" sz="3200" dirty="0">
                <a:solidFill>
                  <a:srgbClr val="FF0000"/>
                </a:solidFill>
              </a:rPr>
              <a:t>võib olla sees </a:t>
            </a:r>
          </a:p>
          <a:p>
            <a:pPr algn="ctr"/>
            <a:r>
              <a:rPr lang="et-EE" sz="3200" dirty="0">
                <a:solidFill>
                  <a:srgbClr val="FF0000"/>
                </a:solidFill>
              </a:rPr>
              <a:t>kuni kaks keerdu.</a:t>
            </a:r>
          </a:p>
        </p:txBody>
      </p:sp>
    </p:spTree>
    <p:extLst>
      <p:ext uri="{BB962C8B-B14F-4D97-AF65-F5344CB8AC3E}">
        <p14:creationId xmlns:p14="http://schemas.microsoft.com/office/powerpoint/2010/main" val="376434838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636270"/>
            <a:ext cx="4765964" cy="4836276"/>
          </a:xfrm>
          <a:prstGeom prst="rect">
            <a:avLst/>
          </a:prstGeom>
          <a:noFill/>
        </p:spPr>
        <p:txBody>
          <a:bodyPr wrap="square" tIns="0" bIns="0" rtlCol="0" anchor="ctr" anchorCtr="0">
            <a:noAutofit/>
          </a:bodyPr>
          <a:lstStyle/>
          <a:p>
            <a:pPr algn="ctr"/>
            <a:r>
              <a:rPr lang="et-EE" sz="3200" dirty="0"/>
              <a:t>Turvavöö </a:t>
            </a:r>
          </a:p>
          <a:p>
            <a:pPr algn="ctr"/>
            <a:r>
              <a:rPr lang="et-EE" sz="3200" dirty="0"/>
              <a:t>tuleb alati</a:t>
            </a:r>
          </a:p>
          <a:p>
            <a:pPr algn="ctr"/>
            <a:r>
              <a:rPr lang="et-EE" sz="3200" dirty="0"/>
              <a:t>peale kinnitamist </a:t>
            </a:r>
          </a:p>
          <a:p>
            <a:pPr algn="ctr"/>
            <a:r>
              <a:rPr lang="et-EE" sz="3200" dirty="0"/>
              <a:t>pingutada.</a:t>
            </a:r>
            <a:endParaRPr lang="et-EE"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t>Turvavööd </a:t>
            </a:r>
          </a:p>
          <a:p>
            <a:pPr algn="ctr"/>
            <a:r>
              <a:rPr lang="et-EE" sz="3200" dirty="0"/>
              <a:t>peab pingutama </a:t>
            </a:r>
          </a:p>
          <a:p>
            <a:pPr algn="ctr"/>
            <a:r>
              <a:rPr lang="et-EE" sz="3200" dirty="0"/>
              <a:t>ainult talvel paksude </a:t>
            </a:r>
          </a:p>
          <a:p>
            <a:pPr algn="ctr"/>
            <a:r>
              <a:rPr lang="et-EE" sz="3200" dirty="0"/>
              <a:t>üleriiete pealt </a:t>
            </a:r>
          </a:p>
          <a:p>
            <a:pPr algn="ctr"/>
            <a:r>
              <a:rPr lang="et-EE" sz="3200" dirty="0"/>
              <a:t>kinnitades.</a:t>
            </a:r>
          </a:p>
        </p:txBody>
      </p:sp>
    </p:spTree>
    <p:extLst>
      <p:ext uri="{BB962C8B-B14F-4D97-AF65-F5344CB8AC3E}">
        <p14:creationId xmlns:p14="http://schemas.microsoft.com/office/powerpoint/2010/main" val="3860854689"/>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31D51FC9-D864-4CF7-9D6F-70CA53E0F8F8}"/>
              </a:ext>
            </a:extLst>
          </p:cNvPr>
          <p:cNvSpPr txBox="1"/>
          <p:nvPr/>
        </p:nvSpPr>
        <p:spPr>
          <a:xfrm>
            <a:off x="3146502" y="1556792"/>
            <a:ext cx="5898996" cy="2369880"/>
          </a:xfrm>
          <a:prstGeom prst="rect">
            <a:avLst/>
          </a:prstGeom>
          <a:noFill/>
          <a:ln>
            <a:noFill/>
          </a:ln>
        </p:spPr>
        <p:txBody>
          <a:bodyPr wrap="square" rtlCol="0">
            <a:spAutoFit/>
          </a:bodyPr>
          <a:lstStyle/>
          <a:p>
            <a:pPr algn="ctr"/>
            <a:r>
              <a:rPr lang="et-EE" altLang="en-US" sz="4000" dirty="0"/>
              <a:t>ÜLESANNE:</a:t>
            </a:r>
          </a:p>
          <a:p>
            <a:pPr algn="ctr"/>
            <a:r>
              <a:rPr lang="et-EE" altLang="en-US" sz="1400" dirty="0"/>
              <a:t> </a:t>
            </a:r>
          </a:p>
          <a:p>
            <a:pPr algn="ctr"/>
            <a:r>
              <a:rPr lang="et-EE" altLang="en-US" sz="4000" dirty="0"/>
              <a:t>“RAPUTA MAHA”</a:t>
            </a:r>
          </a:p>
          <a:p>
            <a:pPr algn="ctr"/>
            <a:r>
              <a:rPr lang="et-EE" altLang="en-US" sz="1400" dirty="0"/>
              <a:t>  </a:t>
            </a:r>
          </a:p>
          <a:p>
            <a:pPr algn="ctr"/>
            <a:r>
              <a:rPr lang="et-EE" altLang="en-US" sz="4000" dirty="0"/>
              <a:t>VALE VÄIDE</a:t>
            </a:r>
            <a:endParaRPr lang="et-EE" sz="4000" dirty="0"/>
          </a:p>
        </p:txBody>
      </p:sp>
      <p:pic>
        <p:nvPicPr>
          <p:cNvPr id="5" name="Picture 20">
            <a:extLst>
              <a:ext uri="{FF2B5EF4-FFF2-40B4-BE49-F238E27FC236}">
                <a16:creationId xmlns:a16="http://schemas.microsoft.com/office/drawing/2014/main" id="{61C47B57-46D7-4214-9980-38DD562ED74A}"/>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907365" y="548680"/>
            <a:ext cx="1229043" cy="1232899"/>
          </a:xfrm>
          <a:prstGeom prst="rect">
            <a:avLst/>
          </a:prstGeom>
        </p:spPr>
      </p:pic>
      <p:cxnSp>
        <p:nvCxnSpPr>
          <p:cNvPr id="41" name="Sirgkonnektor 40">
            <a:extLst>
              <a:ext uri="{FF2B5EF4-FFF2-40B4-BE49-F238E27FC236}">
                <a16:creationId xmlns:a16="http://schemas.microsoft.com/office/drawing/2014/main" id="{7EF72062-B529-4C05-96A7-6F10FC2ED13A}"/>
              </a:ext>
            </a:extLst>
          </p:cNvPr>
          <p:cNvCxnSpPr/>
          <p:nvPr/>
        </p:nvCxnSpPr>
        <p:spPr>
          <a:xfrm>
            <a:off x="2136408" y="4229219"/>
            <a:ext cx="7632000" cy="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141354"/>
      </p:ext>
    </p:extLst>
  </p:cSld>
  <p:clrMapOvr>
    <a:masterClrMapping/>
  </p:clrMapOvr>
  <p:transition>
    <p:split orient="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636270"/>
            <a:ext cx="4765964" cy="4836276"/>
          </a:xfrm>
          <a:prstGeom prst="rect">
            <a:avLst/>
          </a:prstGeom>
          <a:noFill/>
        </p:spPr>
        <p:txBody>
          <a:bodyPr wrap="square" tIns="0" bIns="0" rtlCol="0" anchor="ctr" anchorCtr="0">
            <a:noAutofit/>
          </a:bodyPr>
          <a:lstStyle/>
          <a:p>
            <a:pPr algn="ctr"/>
            <a:r>
              <a:rPr lang="et-EE" sz="3200" dirty="0"/>
              <a:t>Turvavöö </a:t>
            </a:r>
          </a:p>
          <a:p>
            <a:pPr algn="ctr"/>
            <a:r>
              <a:rPr lang="et-EE" sz="3200" dirty="0"/>
              <a:t>tuleb alati</a:t>
            </a:r>
          </a:p>
          <a:p>
            <a:pPr algn="ctr"/>
            <a:r>
              <a:rPr lang="et-EE" sz="3200" dirty="0"/>
              <a:t>peale kinnitamist </a:t>
            </a:r>
          </a:p>
          <a:p>
            <a:pPr algn="ctr"/>
            <a:r>
              <a:rPr lang="et-EE" sz="3200" dirty="0"/>
              <a:t>pingutada.</a:t>
            </a:r>
            <a:endParaRPr lang="et-EE"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solidFill>
                  <a:srgbClr val="FF0000"/>
                </a:solidFill>
              </a:rPr>
              <a:t>Turvavööd </a:t>
            </a:r>
          </a:p>
          <a:p>
            <a:pPr algn="ctr"/>
            <a:r>
              <a:rPr lang="et-EE" sz="3200" dirty="0">
                <a:solidFill>
                  <a:srgbClr val="FF0000"/>
                </a:solidFill>
              </a:rPr>
              <a:t>peab pingutama </a:t>
            </a:r>
          </a:p>
          <a:p>
            <a:pPr algn="ctr"/>
            <a:r>
              <a:rPr lang="et-EE" sz="3200" dirty="0">
                <a:solidFill>
                  <a:srgbClr val="FF0000"/>
                </a:solidFill>
              </a:rPr>
              <a:t>ainult talvel paksude </a:t>
            </a:r>
          </a:p>
          <a:p>
            <a:pPr algn="ctr"/>
            <a:r>
              <a:rPr lang="et-EE" sz="3200" dirty="0">
                <a:solidFill>
                  <a:srgbClr val="FF0000"/>
                </a:solidFill>
              </a:rPr>
              <a:t>üleriiete pealt </a:t>
            </a:r>
          </a:p>
          <a:p>
            <a:pPr algn="ctr"/>
            <a:r>
              <a:rPr lang="et-EE" sz="3200" dirty="0">
                <a:solidFill>
                  <a:srgbClr val="FF0000"/>
                </a:solidFill>
              </a:rPr>
              <a:t>kinnitades.</a:t>
            </a:r>
          </a:p>
        </p:txBody>
      </p:sp>
    </p:spTree>
    <p:extLst>
      <p:ext uri="{BB962C8B-B14F-4D97-AF65-F5344CB8AC3E}">
        <p14:creationId xmlns:p14="http://schemas.microsoft.com/office/powerpoint/2010/main" val="251806124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Kui auto sõidab 50 km/h </a:t>
            </a:r>
          </a:p>
          <a:p>
            <a:pPr algn="ctr"/>
            <a:r>
              <a:rPr lang="et-EE" sz="3200" dirty="0"/>
              <a:t>ja toimub kokkupõrge, </a:t>
            </a:r>
          </a:p>
          <a:p>
            <a:pPr algn="ctr"/>
            <a:r>
              <a:rPr lang="et-EE" sz="3200" dirty="0"/>
              <a:t>siis turvavööga kinnitamata sõitja vigastused on </a:t>
            </a:r>
          </a:p>
          <a:p>
            <a:pPr algn="ctr"/>
            <a:r>
              <a:rPr lang="et-EE" sz="3200" dirty="0"/>
              <a:t>samad, mis kukkudes </a:t>
            </a:r>
          </a:p>
          <a:p>
            <a:pPr algn="ctr"/>
            <a:r>
              <a:rPr lang="et-EE" sz="3200" dirty="0"/>
              <a:t>alla 2-korruselt.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Kui auto sõidab 50 km/h </a:t>
            </a:r>
          </a:p>
          <a:p>
            <a:pPr algn="ctr"/>
            <a:r>
              <a:rPr lang="et-EE" sz="3200" dirty="0"/>
              <a:t>ja toimub kokkupõrge, </a:t>
            </a:r>
          </a:p>
          <a:p>
            <a:pPr algn="ctr"/>
            <a:r>
              <a:rPr lang="et-EE" sz="3200" dirty="0"/>
              <a:t>siis turvavööga kinnitamata sõitja vigastused on </a:t>
            </a:r>
          </a:p>
          <a:p>
            <a:pPr algn="ctr"/>
            <a:r>
              <a:rPr lang="et-EE" sz="3200" dirty="0"/>
              <a:t>samad, mis kukkudes </a:t>
            </a:r>
          </a:p>
          <a:p>
            <a:pPr algn="ctr"/>
            <a:r>
              <a:rPr lang="et-EE" sz="3200" dirty="0"/>
              <a:t>alla 4-korruselt.</a:t>
            </a:r>
          </a:p>
        </p:txBody>
      </p:sp>
    </p:spTree>
    <p:extLst>
      <p:ext uri="{BB962C8B-B14F-4D97-AF65-F5344CB8AC3E}">
        <p14:creationId xmlns:p14="http://schemas.microsoft.com/office/powerpoint/2010/main" val="498952329"/>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solidFill>
                  <a:srgbClr val="FF0000"/>
                </a:solidFill>
              </a:rPr>
              <a:t>Kui auto sõidab 50 km/h </a:t>
            </a:r>
          </a:p>
          <a:p>
            <a:pPr algn="ctr"/>
            <a:r>
              <a:rPr lang="et-EE" sz="3200" dirty="0">
                <a:solidFill>
                  <a:srgbClr val="FF0000"/>
                </a:solidFill>
              </a:rPr>
              <a:t>ja toimub kokkupõrge, </a:t>
            </a:r>
          </a:p>
          <a:p>
            <a:pPr algn="ctr"/>
            <a:r>
              <a:rPr lang="et-EE" sz="3200" dirty="0">
                <a:solidFill>
                  <a:srgbClr val="FF0000"/>
                </a:solidFill>
              </a:rPr>
              <a:t>siis turvavööga kinnitamata sõitja vigastused on </a:t>
            </a:r>
          </a:p>
          <a:p>
            <a:pPr algn="ctr"/>
            <a:r>
              <a:rPr lang="et-EE" sz="3200" dirty="0">
                <a:solidFill>
                  <a:srgbClr val="FF0000"/>
                </a:solidFill>
              </a:rPr>
              <a:t>samad, mis kukkudes </a:t>
            </a:r>
          </a:p>
          <a:p>
            <a:pPr algn="ctr"/>
            <a:r>
              <a:rPr lang="et-EE" sz="3200" dirty="0">
                <a:solidFill>
                  <a:srgbClr val="FF0000"/>
                </a:solidFill>
              </a:rPr>
              <a:t>alla 2-korruselt.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Kui auto sõidab 50 km/h </a:t>
            </a:r>
          </a:p>
          <a:p>
            <a:pPr algn="ctr"/>
            <a:r>
              <a:rPr lang="et-EE" sz="3200" dirty="0"/>
              <a:t>ja toimub kokkupõrge, </a:t>
            </a:r>
          </a:p>
          <a:p>
            <a:pPr algn="ctr"/>
            <a:r>
              <a:rPr lang="et-EE" sz="3200" dirty="0"/>
              <a:t>siis turvavööga kinnitamata sõitja vigastused on </a:t>
            </a:r>
          </a:p>
          <a:p>
            <a:pPr algn="ctr"/>
            <a:r>
              <a:rPr lang="et-EE" sz="3200" dirty="0"/>
              <a:t>samad, mis kukkudes </a:t>
            </a:r>
          </a:p>
          <a:p>
            <a:pPr algn="ctr"/>
            <a:r>
              <a:rPr lang="et-EE" sz="3200" dirty="0"/>
              <a:t>alla 4-korruselt.</a:t>
            </a:r>
          </a:p>
        </p:txBody>
      </p:sp>
    </p:spTree>
    <p:extLst>
      <p:ext uri="{BB962C8B-B14F-4D97-AF65-F5344CB8AC3E}">
        <p14:creationId xmlns:p14="http://schemas.microsoft.com/office/powerpoint/2010/main" val="368737205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Sõidu ajal</a:t>
            </a:r>
          </a:p>
          <a:p>
            <a:pPr algn="ctr"/>
            <a:r>
              <a:rPr lang="et-EE" sz="3200" dirty="0"/>
              <a:t>juhiga rääkimine </a:t>
            </a:r>
          </a:p>
          <a:p>
            <a:pPr algn="ctr"/>
            <a:r>
              <a:rPr lang="et-EE" sz="3200" dirty="0"/>
              <a:t>viib tema tähelepanu </a:t>
            </a:r>
          </a:p>
          <a:p>
            <a:pPr algn="ctr"/>
            <a:r>
              <a:rPr lang="et-EE" sz="3200" dirty="0"/>
              <a:t>liikluselt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Sõidu ajal  </a:t>
            </a:r>
          </a:p>
          <a:p>
            <a:pPr algn="ctr"/>
            <a:r>
              <a:rPr lang="et-EE" sz="3200" dirty="0"/>
              <a:t>juhiga rääkimine </a:t>
            </a:r>
          </a:p>
          <a:p>
            <a:pPr algn="ctr"/>
            <a:r>
              <a:rPr lang="et-EE" sz="3200" dirty="0"/>
              <a:t>ei tee sõitu </a:t>
            </a:r>
          </a:p>
          <a:p>
            <a:pPr algn="ctr"/>
            <a:r>
              <a:rPr lang="et-EE" sz="3200" dirty="0"/>
              <a:t>ohtlikumaks. </a:t>
            </a:r>
          </a:p>
        </p:txBody>
      </p:sp>
    </p:spTree>
    <p:extLst>
      <p:ext uri="{BB962C8B-B14F-4D97-AF65-F5344CB8AC3E}">
        <p14:creationId xmlns:p14="http://schemas.microsoft.com/office/powerpoint/2010/main" val="834098336"/>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Sõidu ajal</a:t>
            </a:r>
          </a:p>
          <a:p>
            <a:pPr algn="ctr"/>
            <a:r>
              <a:rPr lang="et-EE" sz="3200" dirty="0"/>
              <a:t>juhiga rääkimine </a:t>
            </a:r>
          </a:p>
          <a:p>
            <a:pPr algn="ctr"/>
            <a:r>
              <a:rPr lang="et-EE" sz="3200" dirty="0"/>
              <a:t>viib tema tähelepanu </a:t>
            </a:r>
          </a:p>
          <a:p>
            <a:pPr algn="ctr"/>
            <a:r>
              <a:rPr lang="et-EE" sz="3200" dirty="0"/>
              <a:t>liikluselt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Sõidu ajal  </a:t>
            </a:r>
          </a:p>
          <a:p>
            <a:pPr algn="ctr"/>
            <a:r>
              <a:rPr lang="et-EE" sz="3200" dirty="0">
                <a:solidFill>
                  <a:srgbClr val="FF0000"/>
                </a:solidFill>
              </a:rPr>
              <a:t>juhiga rääkimine </a:t>
            </a:r>
          </a:p>
          <a:p>
            <a:pPr algn="ctr"/>
            <a:r>
              <a:rPr lang="et-EE" sz="3200" dirty="0">
                <a:solidFill>
                  <a:srgbClr val="FF0000"/>
                </a:solidFill>
              </a:rPr>
              <a:t>ei tee sõitu </a:t>
            </a:r>
          </a:p>
          <a:p>
            <a:pPr algn="ctr"/>
            <a:r>
              <a:rPr lang="et-EE" sz="3200" dirty="0">
                <a:solidFill>
                  <a:srgbClr val="FF0000"/>
                </a:solidFill>
              </a:rPr>
              <a:t>ohtlikumaks. </a:t>
            </a:r>
          </a:p>
        </p:txBody>
      </p:sp>
    </p:spTree>
    <p:extLst>
      <p:ext uri="{BB962C8B-B14F-4D97-AF65-F5344CB8AC3E}">
        <p14:creationId xmlns:p14="http://schemas.microsoft.com/office/powerpoint/2010/main" val="133844608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Bussis kõva häälega</a:t>
            </a:r>
          </a:p>
          <a:p>
            <a:pPr algn="ctr"/>
            <a:r>
              <a:rPr lang="et-EE" sz="3200" dirty="0"/>
              <a:t>rääkimine võib viia </a:t>
            </a:r>
          </a:p>
          <a:p>
            <a:pPr algn="ctr"/>
            <a:r>
              <a:rPr lang="et-EE" sz="3200" dirty="0"/>
              <a:t>bussijuhi tähelepanu </a:t>
            </a:r>
          </a:p>
          <a:p>
            <a:pPr algn="ctr"/>
            <a:r>
              <a:rPr lang="et-EE" sz="3200" dirty="0"/>
              <a:t>liiklusest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Bussis kõva häälega </a:t>
            </a:r>
          </a:p>
          <a:p>
            <a:pPr algn="ctr"/>
            <a:r>
              <a:rPr lang="et-EE" sz="3200" dirty="0"/>
              <a:t>sõpradega rääkimine </a:t>
            </a:r>
          </a:p>
          <a:p>
            <a:pPr algn="ctr"/>
            <a:r>
              <a:rPr lang="et-EE" sz="3200" dirty="0"/>
              <a:t>on tore ja ohutu ning sõit möödub kiiremini.</a:t>
            </a:r>
          </a:p>
        </p:txBody>
      </p:sp>
    </p:spTree>
    <p:extLst>
      <p:ext uri="{BB962C8B-B14F-4D97-AF65-F5344CB8AC3E}">
        <p14:creationId xmlns:p14="http://schemas.microsoft.com/office/powerpoint/2010/main" val="83032368"/>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Bussis kõva häälega</a:t>
            </a:r>
          </a:p>
          <a:p>
            <a:pPr algn="ctr"/>
            <a:r>
              <a:rPr lang="et-EE" sz="3200" dirty="0"/>
              <a:t>rääkimine võib viia </a:t>
            </a:r>
          </a:p>
          <a:p>
            <a:pPr algn="ctr"/>
            <a:r>
              <a:rPr lang="et-EE" sz="3200" dirty="0"/>
              <a:t>bussijuhi tähelepanu </a:t>
            </a:r>
          </a:p>
          <a:p>
            <a:pPr algn="ctr"/>
            <a:r>
              <a:rPr lang="et-EE" sz="3200" dirty="0"/>
              <a:t>liiklusest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Bussis kõva häälega </a:t>
            </a:r>
          </a:p>
          <a:p>
            <a:pPr algn="ctr"/>
            <a:r>
              <a:rPr lang="et-EE" sz="3200" dirty="0">
                <a:solidFill>
                  <a:srgbClr val="FF0000"/>
                </a:solidFill>
              </a:rPr>
              <a:t>sõpradega rääkimine </a:t>
            </a:r>
          </a:p>
          <a:p>
            <a:pPr algn="ctr"/>
            <a:r>
              <a:rPr lang="et-EE" sz="3200" dirty="0">
                <a:solidFill>
                  <a:srgbClr val="FF0000"/>
                </a:solidFill>
              </a:rPr>
              <a:t>on tore ja ohutu ning sõit möödub kiiremini.</a:t>
            </a:r>
          </a:p>
        </p:txBody>
      </p:sp>
    </p:spTree>
    <p:extLst>
      <p:ext uri="{BB962C8B-B14F-4D97-AF65-F5344CB8AC3E}">
        <p14:creationId xmlns:p14="http://schemas.microsoft.com/office/powerpoint/2010/main" val="322948019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tuleb kinnitada </a:t>
            </a:r>
          </a:p>
          <a:p>
            <a:pPr algn="ctr"/>
            <a:r>
              <a:rPr lang="et-EE" sz="3200" dirty="0"/>
              <a:t>paksu pehme </a:t>
            </a:r>
          </a:p>
          <a:p>
            <a:pPr algn="ctr"/>
            <a:r>
              <a:rPr lang="et-EE" sz="3200" dirty="0"/>
              <a:t>jope pealt, et ta </a:t>
            </a:r>
          </a:p>
          <a:p>
            <a:pPr algn="ctr"/>
            <a:r>
              <a:rPr lang="et-EE" sz="3200" dirty="0"/>
              <a:t>ei sooniks keha.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Enne </a:t>
            </a:r>
          </a:p>
          <a:p>
            <a:pPr algn="ctr"/>
            <a:r>
              <a:rPr lang="et-EE" sz="3200" dirty="0"/>
              <a:t>turvavöö kinnitamist </a:t>
            </a:r>
          </a:p>
          <a:p>
            <a:pPr algn="ctr"/>
            <a:r>
              <a:rPr lang="et-EE" sz="3200" dirty="0"/>
              <a:t>tuleb paksem jope </a:t>
            </a:r>
          </a:p>
          <a:p>
            <a:pPr algn="ctr"/>
            <a:r>
              <a:rPr lang="et-EE" sz="3200" dirty="0"/>
              <a:t>eest lahti teha.</a:t>
            </a:r>
          </a:p>
          <a:p>
            <a:pPr algn="ctr"/>
            <a:endParaRPr lang="et-EE" sz="3200" dirty="0"/>
          </a:p>
        </p:txBody>
      </p:sp>
    </p:spTree>
    <p:extLst>
      <p:ext uri="{BB962C8B-B14F-4D97-AF65-F5344CB8AC3E}">
        <p14:creationId xmlns:p14="http://schemas.microsoft.com/office/powerpoint/2010/main" val="43384007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Turvavöö </a:t>
            </a:r>
          </a:p>
          <a:p>
            <a:pPr algn="ctr"/>
            <a:r>
              <a:rPr lang="et-EE" sz="3200" dirty="0">
                <a:solidFill>
                  <a:srgbClr val="FF0000"/>
                </a:solidFill>
              </a:rPr>
              <a:t>tuleb kinnitada </a:t>
            </a:r>
          </a:p>
          <a:p>
            <a:pPr algn="ctr"/>
            <a:r>
              <a:rPr lang="et-EE" sz="3200" dirty="0">
                <a:solidFill>
                  <a:srgbClr val="FF0000"/>
                </a:solidFill>
              </a:rPr>
              <a:t>paksu pehme </a:t>
            </a:r>
          </a:p>
          <a:p>
            <a:pPr algn="ctr"/>
            <a:r>
              <a:rPr lang="et-EE" sz="3200" dirty="0">
                <a:solidFill>
                  <a:srgbClr val="FF0000"/>
                </a:solidFill>
              </a:rPr>
              <a:t>jope pealt, et ta </a:t>
            </a:r>
          </a:p>
          <a:p>
            <a:pPr algn="ctr"/>
            <a:r>
              <a:rPr lang="et-EE" sz="3200" dirty="0">
                <a:solidFill>
                  <a:srgbClr val="FF0000"/>
                </a:solidFill>
              </a:rPr>
              <a:t>ei sooniks keha.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Enne </a:t>
            </a:r>
          </a:p>
          <a:p>
            <a:pPr algn="ctr"/>
            <a:r>
              <a:rPr lang="et-EE" sz="3200" dirty="0"/>
              <a:t>turvavöö kinnitamist </a:t>
            </a:r>
          </a:p>
          <a:p>
            <a:pPr algn="ctr"/>
            <a:r>
              <a:rPr lang="et-EE" sz="3200" dirty="0"/>
              <a:t>tuleb paksem jope </a:t>
            </a:r>
          </a:p>
          <a:p>
            <a:pPr algn="ctr"/>
            <a:r>
              <a:rPr lang="et-EE" sz="3200" dirty="0"/>
              <a:t>eest lahti teha.</a:t>
            </a:r>
          </a:p>
          <a:p>
            <a:pPr algn="ctr"/>
            <a:endParaRPr lang="et-EE" sz="3200" dirty="0"/>
          </a:p>
        </p:txBody>
      </p:sp>
    </p:spTree>
    <p:extLst>
      <p:ext uri="{BB962C8B-B14F-4D97-AF65-F5344CB8AC3E}">
        <p14:creationId xmlns:p14="http://schemas.microsoft.com/office/powerpoint/2010/main" val="55122853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Bussis on </a:t>
            </a:r>
          </a:p>
          <a:p>
            <a:pPr algn="ctr"/>
            <a:r>
              <a:rPr lang="et-EE" sz="3200" dirty="0"/>
              <a:t>ohtlikum sõita, </a:t>
            </a:r>
          </a:p>
          <a:p>
            <a:pPr algn="ctr"/>
            <a:r>
              <a:rPr lang="et-EE" sz="3200" dirty="0"/>
              <a:t>kui kasvõi üks sõitja </a:t>
            </a:r>
          </a:p>
          <a:p>
            <a:pPr algn="ctr"/>
            <a:r>
              <a:rPr lang="et-EE" sz="3200" dirty="0"/>
              <a:t>ei ole turvavööga</a:t>
            </a:r>
          </a:p>
          <a:p>
            <a:pPr algn="ctr"/>
            <a:r>
              <a:rPr lang="et-EE" sz="3200" dirty="0"/>
              <a:t>kinnitatud.</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Mind see ei mõjuta, </a:t>
            </a:r>
          </a:p>
          <a:p>
            <a:pPr algn="ctr"/>
            <a:r>
              <a:rPr lang="et-EE" sz="3200" dirty="0"/>
              <a:t>kui bussis </a:t>
            </a:r>
          </a:p>
          <a:p>
            <a:pPr algn="ctr"/>
            <a:r>
              <a:rPr lang="et-EE" sz="3200" dirty="0"/>
              <a:t>teised sõitjad end </a:t>
            </a:r>
          </a:p>
          <a:p>
            <a:pPr algn="ctr"/>
            <a:r>
              <a:rPr lang="et-EE" sz="3200" dirty="0"/>
              <a:t>turvavööga ei kinnita.</a:t>
            </a:r>
          </a:p>
          <a:p>
            <a:pPr algn="ctr"/>
            <a:endParaRPr lang="et-EE" sz="3200" dirty="0"/>
          </a:p>
        </p:txBody>
      </p:sp>
    </p:spTree>
    <p:extLst>
      <p:ext uri="{BB962C8B-B14F-4D97-AF65-F5344CB8AC3E}">
        <p14:creationId xmlns:p14="http://schemas.microsoft.com/office/powerpoint/2010/main" val="69092303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528392"/>
          </a:xfrm>
          <a:prstGeom prst="rect">
            <a:avLst/>
          </a:prstGeom>
          <a:noFill/>
        </p:spPr>
        <p:txBody>
          <a:bodyPr wrap="square" tIns="0" bIns="0" rtlCol="0" anchor="ctr" anchorCtr="0">
            <a:noAutofit/>
          </a:bodyPr>
          <a:lstStyle/>
          <a:p>
            <a:pPr algn="ctr"/>
            <a:r>
              <a:rPr lang="et-EE" sz="3200" dirty="0"/>
              <a:t>Peale sõitu </a:t>
            </a:r>
          </a:p>
          <a:p>
            <a:pPr algn="ctr"/>
            <a:r>
              <a:rPr lang="et-EE" sz="3200" dirty="0"/>
              <a:t>tänan juhti.</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528392"/>
          </a:xfrm>
          <a:prstGeom prst="rect">
            <a:avLst/>
          </a:prstGeom>
          <a:noFill/>
        </p:spPr>
        <p:txBody>
          <a:bodyPr wrap="square" tIns="0" bIns="0" rtlCol="0" anchor="ctr" anchorCtr="0">
            <a:noAutofit/>
          </a:bodyPr>
          <a:lstStyle/>
          <a:p>
            <a:pPr algn="ctr"/>
            <a:r>
              <a:rPr lang="et-EE" sz="3200" dirty="0"/>
              <a:t>Peale sõitu </a:t>
            </a:r>
          </a:p>
          <a:p>
            <a:pPr algn="ctr"/>
            <a:r>
              <a:rPr lang="et-EE" sz="3200" dirty="0"/>
              <a:t>teretan juhti.</a:t>
            </a:r>
          </a:p>
        </p:txBody>
      </p:sp>
    </p:spTree>
    <p:extLst>
      <p:ext uri="{BB962C8B-B14F-4D97-AF65-F5344CB8AC3E}">
        <p14:creationId xmlns:p14="http://schemas.microsoft.com/office/powerpoint/2010/main" val="170148563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Bussis on </a:t>
            </a:r>
          </a:p>
          <a:p>
            <a:pPr algn="ctr"/>
            <a:r>
              <a:rPr lang="et-EE" sz="3200" dirty="0"/>
              <a:t>ohtlikum sõita, </a:t>
            </a:r>
          </a:p>
          <a:p>
            <a:pPr algn="ctr"/>
            <a:r>
              <a:rPr lang="et-EE" sz="3200" dirty="0"/>
              <a:t>kui kasvõi üks sõitja </a:t>
            </a:r>
          </a:p>
          <a:p>
            <a:pPr algn="ctr"/>
            <a:r>
              <a:rPr lang="et-EE" sz="3200" dirty="0"/>
              <a:t>ei ole turvavööga</a:t>
            </a:r>
          </a:p>
          <a:p>
            <a:pPr algn="ctr"/>
            <a:r>
              <a:rPr lang="et-EE" sz="3200" dirty="0"/>
              <a:t>kinnitatud.</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Mind see ei mõjuta, </a:t>
            </a:r>
          </a:p>
          <a:p>
            <a:pPr algn="ctr"/>
            <a:r>
              <a:rPr lang="et-EE" sz="3200" dirty="0">
                <a:solidFill>
                  <a:srgbClr val="FF0000"/>
                </a:solidFill>
              </a:rPr>
              <a:t>kui bussis </a:t>
            </a:r>
          </a:p>
          <a:p>
            <a:pPr algn="ctr"/>
            <a:r>
              <a:rPr lang="et-EE" sz="3200" dirty="0">
                <a:solidFill>
                  <a:srgbClr val="FF0000"/>
                </a:solidFill>
              </a:rPr>
              <a:t>teised sõitjad end </a:t>
            </a:r>
          </a:p>
          <a:p>
            <a:pPr algn="ctr"/>
            <a:r>
              <a:rPr lang="et-EE" sz="3200" dirty="0">
                <a:solidFill>
                  <a:srgbClr val="FF0000"/>
                </a:solidFill>
              </a:rPr>
              <a:t>turvavööga ei kinnita.</a:t>
            </a:r>
          </a:p>
          <a:p>
            <a:pPr algn="ctr"/>
            <a:endParaRPr lang="et-EE" sz="3200" dirty="0">
              <a:solidFill>
                <a:srgbClr val="FF0000"/>
              </a:solidFill>
            </a:endParaRPr>
          </a:p>
        </p:txBody>
      </p:sp>
    </p:spTree>
    <p:extLst>
      <p:ext uri="{BB962C8B-B14F-4D97-AF65-F5344CB8AC3E}">
        <p14:creationId xmlns:p14="http://schemas.microsoft.com/office/powerpoint/2010/main" val="139410551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Bussiga sõites </a:t>
            </a:r>
          </a:p>
          <a:p>
            <a:pPr algn="ctr"/>
            <a:r>
              <a:rPr lang="et-EE" sz="3200" dirty="0"/>
              <a:t>peab turvavöö, </a:t>
            </a:r>
          </a:p>
          <a:p>
            <a:pPr algn="ctr"/>
            <a:r>
              <a:rPr lang="et-EE" sz="3200" dirty="0"/>
              <a:t>kui ta olemas on, kinnitama.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Bussiga sõites </a:t>
            </a:r>
          </a:p>
          <a:p>
            <a:pPr algn="ctr"/>
            <a:r>
              <a:rPr lang="et-EE" sz="3200" dirty="0"/>
              <a:t>ei pea </a:t>
            </a:r>
          </a:p>
          <a:p>
            <a:pPr algn="ctr"/>
            <a:r>
              <a:rPr lang="et-EE" sz="3200" dirty="0"/>
              <a:t>turvavööd </a:t>
            </a:r>
          </a:p>
          <a:p>
            <a:pPr algn="ctr"/>
            <a:r>
              <a:rPr lang="et-EE" sz="3200" dirty="0"/>
              <a:t>kinnitama.</a:t>
            </a:r>
          </a:p>
        </p:txBody>
      </p:sp>
    </p:spTree>
    <p:extLst>
      <p:ext uri="{BB962C8B-B14F-4D97-AF65-F5344CB8AC3E}">
        <p14:creationId xmlns:p14="http://schemas.microsoft.com/office/powerpoint/2010/main" val="133765385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Bussiga sõites </a:t>
            </a:r>
          </a:p>
          <a:p>
            <a:pPr algn="ctr"/>
            <a:r>
              <a:rPr lang="et-EE" sz="3200" dirty="0"/>
              <a:t>peab turvavöö, </a:t>
            </a:r>
          </a:p>
          <a:p>
            <a:pPr algn="ctr"/>
            <a:r>
              <a:rPr lang="et-EE" sz="3200" dirty="0"/>
              <a:t>kui ta olemas on, kinnitama.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Bussiga sõites </a:t>
            </a:r>
          </a:p>
          <a:p>
            <a:pPr algn="ctr"/>
            <a:r>
              <a:rPr lang="et-EE" sz="3200" dirty="0">
                <a:solidFill>
                  <a:srgbClr val="FF0000"/>
                </a:solidFill>
              </a:rPr>
              <a:t>ei pea </a:t>
            </a:r>
          </a:p>
          <a:p>
            <a:pPr algn="ctr"/>
            <a:r>
              <a:rPr lang="et-EE" sz="3200" dirty="0">
                <a:solidFill>
                  <a:srgbClr val="FF0000"/>
                </a:solidFill>
              </a:rPr>
              <a:t>turvavööd </a:t>
            </a:r>
          </a:p>
          <a:p>
            <a:pPr algn="ctr"/>
            <a:r>
              <a:rPr lang="et-EE" sz="3200" dirty="0">
                <a:solidFill>
                  <a:srgbClr val="FF0000"/>
                </a:solidFill>
              </a:rPr>
              <a:t>kinnitama.</a:t>
            </a:r>
          </a:p>
        </p:txBody>
      </p:sp>
    </p:spTree>
    <p:extLst>
      <p:ext uri="{BB962C8B-B14F-4D97-AF65-F5344CB8AC3E}">
        <p14:creationId xmlns:p14="http://schemas.microsoft.com/office/powerpoint/2010/main" val="281675429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Taksoga sõites </a:t>
            </a:r>
          </a:p>
          <a:p>
            <a:pPr algn="ctr"/>
            <a:r>
              <a:rPr lang="et-EE" sz="3200" dirty="0"/>
              <a:t>peab turvavöö </a:t>
            </a:r>
          </a:p>
          <a:p>
            <a:pPr algn="ctr"/>
            <a:r>
              <a:rPr lang="et-EE" sz="3200" dirty="0"/>
              <a:t>kinnitama.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Taksoga sõites </a:t>
            </a:r>
          </a:p>
          <a:p>
            <a:pPr algn="ctr"/>
            <a:r>
              <a:rPr lang="et-EE" sz="3200" dirty="0"/>
              <a:t>ei pea turvavööd kinnitama.</a:t>
            </a:r>
          </a:p>
        </p:txBody>
      </p:sp>
    </p:spTree>
    <p:extLst>
      <p:ext uri="{BB962C8B-B14F-4D97-AF65-F5344CB8AC3E}">
        <p14:creationId xmlns:p14="http://schemas.microsoft.com/office/powerpoint/2010/main" val="196169086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Taksoga sõites </a:t>
            </a:r>
          </a:p>
          <a:p>
            <a:pPr algn="ctr"/>
            <a:r>
              <a:rPr lang="et-EE" sz="3200" dirty="0"/>
              <a:t>peab turvavöö </a:t>
            </a:r>
          </a:p>
          <a:p>
            <a:pPr algn="ctr"/>
            <a:r>
              <a:rPr lang="et-EE" sz="3200" dirty="0"/>
              <a:t>kinnitama.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Taksoga sõites </a:t>
            </a:r>
          </a:p>
          <a:p>
            <a:pPr algn="ctr"/>
            <a:r>
              <a:rPr lang="et-EE" sz="3200" dirty="0">
                <a:solidFill>
                  <a:srgbClr val="FF0000"/>
                </a:solidFill>
              </a:rPr>
              <a:t>ei pea turvavööd kinnitama.</a:t>
            </a:r>
          </a:p>
        </p:txBody>
      </p:sp>
    </p:spTree>
    <p:extLst>
      <p:ext uri="{BB962C8B-B14F-4D97-AF65-F5344CB8AC3E}">
        <p14:creationId xmlns:p14="http://schemas.microsoft.com/office/powerpoint/2010/main" val="3364628479"/>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Lemmiklooma</a:t>
            </a:r>
          </a:p>
          <a:p>
            <a:pPr algn="ctr"/>
            <a:r>
              <a:rPr lang="et-EE" sz="3200" dirty="0"/>
              <a:t>ei pea tagaistmel </a:t>
            </a:r>
            <a:r>
              <a:rPr lang="fi-FI" sz="3200" dirty="0" err="1"/>
              <a:t>sõidutades</a:t>
            </a:r>
            <a:r>
              <a:rPr lang="et-EE" sz="3200" dirty="0"/>
              <a:t> </a:t>
            </a:r>
            <a:r>
              <a:rPr lang="fi-FI" sz="3200" dirty="0" err="1"/>
              <a:t>kinnita</a:t>
            </a:r>
            <a:r>
              <a:rPr lang="et-EE" sz="3200" dirty="0"/>
              <a:t>ma.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Lemmiklooma</a:t>
            </a:r>
          </a:p>
          <a:p>
            <a:pPr algn="ctr"/>
            <a:r>
              <a:rPr lang="et-EE" sz="3200" dirty="0"/>
              <a:t>peab sõidu ajaks</a:t>
            </a:r>
          </a:p>
          <a:p>
            <a:pPr algn="ctr"/>
            <a:r>
              <a:rPr lang="et-EE" sz="3200" dirty="0"/>
              <a:t>olema kinnitatud.</a:t>
            </a:r>
          </a:p>
        </p:txBody>
      </p:sp>
    </p:spTree>
    <p:extLst>
      <p:ext uri="{BB962C8B-B14F-4D97-AF65-F5344CB8AC3E}">
        <p14:creationId xmlns:p14="http://schemas.microsoft.com/office/powerpoint/2010/main" val="392353176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Lemmiklooma</a:t>
            </a:r>
          </a:p>
          <a:p>
            <a:pPr algn="ctr"/>
            <a:r>
              <a:rPr lang="et-EE" sz="3200" dirty="0">
                <a:solidFill>
                  <a:srgbClr val="FF0000"/>
                </a:solidFill>
              </a:rPr>
              <a:t>ei pea tagaistmel </a:t>
            </a:r>
            <a:r>
              <a:rPr lang="fi-FI" sz="3200" dirty="0" err="1">
                <a:solidFill>
                  <a:srgbClr val="FF0000"/>
                </a:solidFill>
              </a:rPr>
              <a:t>sõidutades</a:t>
            </a:r>
            <a:r>
              <a:rPr lang="et-EE" sz="3200" dirty="0">
                <a:solidFill>
                  <a:srgbClr val="FF0000"/>
                </a:solidFill>
              </a:rPr>
              <a:t> </a:t>
            </a:r>
            <a:r>
              <a:rPr lang="fi-FI" sz="3200" dirty="0" err="1">
                <a:solidFill>
                  <a:srgbClr val="FF0000"/>
                </a:solidFill>
              </a:rPr>
              <a:t>kinnita</a:t>
            </a:r>
            <a:r>
              <a:rPr lang="et-EE" sz="3200" dirty="0">
                <a:solidFill>
                  <a:srgbClr val="FF0000"/>
                </a:solidFill>
              </a:rPr>
              <a:t>ma.</a:t>
            </a: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Lemmiklooma</a:t>
            </a:r>
          </a:p>
          <a:p>
            <a:pPr algn="ctr"/>
            <a:r>
              <a:rPr lang="et-EE" sz="3200" dirty="0"/>
              <a:t>peab sõidu ajaks</a:t>
            </a:r>
          </a:p>
          <a:p>
            <a:pPr algn="ctr"/>
            <a:r>
              <a:rPr lang="et-EE" sz="3200" dirty="0"/>
              <a:t>olema kinnitatud.</a:t>
            </a:r>
          </a:p>
        </p:txBody>
      </p:sp>
    </p:spTree>
    <p:extLst>
      <p:ext uri="{BB962C8B-B14F-4D97-AF65-F5344CB8AC3E}">
        <p14:creationId xmlns:p14="http://schemas.microsoft.com/office/powerpoint/2010/main" val="84833298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a:t>Kinnitamata </a:t>
            </a:r>
          </a:p>
          <a:p>
            <a:pPr algn="ctr"/>
            <a:r>
              <a:rPr lang="et-EE" sz="3200"/>
              <a:t>lemmikloom </a:t>
            </a:r>
          </a:p>
          <a:p>
            <a:pPr algn="ctr"/>
            <a:r>
              <a:rPr lang="et-EE" sz="3200"/>
              <a:t>ei ole ohtlik </a:t>
            </a:r>
          </a:p>
          <a:p>
            <a:pPr algn="ctr"/>
            <a:r>
              <a:rPr lang="et-EE" sz="3200"/>
              <a:t>kui ta magab </a:t>
            </a:r>
          </a:p>
          <a:p>
            <a:pPr algn="ctr"/>
            <a:r>
              <a:rPr lang="et-EE" sz="3200"/>
              <a:t>terve sõidu aja </a:t>
            </a:r>
          </a:p>
          <a:p>
            <a:pPr algn="ctr"/>
            <a:r>
              <a:rPr lang="et-EE" sz="3200"/>
              <a:t>tagaistmel.</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Liiklusõnnetuse korral </a:t>
            </a:r>
          </a:p>
          <a:p>
            <a:pPr algn="ctr"/>
            <a:r>
              <a:rPr lang="et-EE" sz="3200" dirty="0"/>
              <a:t>võib kinnitamata </a:t>
            </a:r>
          </a:p>
          <a:p>
            <a:pPr algn="ctr"/>
            <a:r>
              <a:rPr lang="et-EE" sz="3200" dirty="0"/>
              <a:t>šoki seisundis loom </a:t>
            </a:r>
          </a:p>
          <a:p>
            <a:pPr algn="ctr"/>
            <a:r>
              <a:rPr lang="et-EE" sz="3200" dirty="0"/>
              <a:t>olla ohuks abistajatele (päästjad või kiirabiarstid) neid rünnates.</a:t>
            </a:r>
          </a:p>
        </p:txBody>
      </p:sp>
    </p:spTree>
    <p:extLst>
      <p:ext uri="{BB962C8B-B14F-4D97-AF65-F5344CB8AC3E}">
        <p14:creationId xmlns:p14="http://schemas.microsoft.com/office/powerpoint/2010/main" val="3878845336"/>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a:solidFill>
                  <a:srgbClr val="FF0000"/>
                </a:solidFill>
              </a:rPr>
              <a:t>Kinnitamata </a:t>
            </a:r>
          </a:p>
          <a:p>
            <a:pPr algn="ctr"/>
            <a:r>
              <a:rPr lang="et-EE" sz="3200">
                <a:solidFill>
                  <a:srgbClr val="FF0000"/>
                </a:solidFill>
              </a:rPr>
              <a:t>lemmikloom </a:t>
            </a:r>
          </a:p>
          <a:p>
            <a:pPr algn="ctr"/>
            <a:r>
              <a:rPr lang="et-EE" sz="3200">
                <a:solidFill>
                  <a:srgbClr val="FF0000"/>
                </a:solidFill>
              </a:rPr>
              <a:t>ei ole ohtlik </a:t>
            </a:r>
          </a:p>
          <a:p>
            <a:pPr algn="ctr"/>
            <a:r>
              <a:rPr lang="et-EE" sz="3200">
                <a:solidFill>
                  <a:srgbClr val="FF0000"/>
                </a:solidFill>
              </a:rPr>
              <a:t>kui ta magab </a:t>
            </a:r>
          </a:p>
          <a:p>
            <a:pPr algn="ctr"/>
            <a:r>
              <a:rPr lang="et-EE" sz="3200">
                <a:solidFill>
                  <a:srgbClr val="FF0000"/>
                </a:solidFill>
              </a:rPr>
              <a:t>terve sõidu aja </a:t>
            </a:r>
          </a:p>
          <a:p>
            <a:pPr algn="ctr"/>
            <a:r>
              <a:rPr lang="et-EE" sz="3200">
                <a:solidFill>
                  <a:srgbClr val="FF0000"/>
                </a:solidFill>
              </a:rPr>
              <a:t>tagaistmel.</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Liiklusõnnetuse korral </a:t>
            </a:r>
          </a:p>
          <a:p>
            <a:pPr algn="ctr"/>
            <a:r>
              <a:rPr lang="et-EE" sz="3200" dirty="0"/>
              <a:t>võib kinnitamata </a:t>
            </a:r>
          </a:p>
          <a:p>
            <a:pPr algn="ctr"/>
            <a:r>
              <a:rPr lang="et-EE" sz="3200" dirty="0"/>
              <a:t>šoki seisundis loom </a:t>
            </a:r>
          </a:p>
          <a:p>
            <a:pPr algn="ctr"/>
            <a:r>
              <a:rPr lang="et-EE" sz="3200" dirty="0"/>
              <a:t>olla ohuks abistajatele (päästjad või kiirabiarstid) neid rünnates.</a:t>
            </a:r>
          </a:p>
        </p:txBody>
      </p:sp>
    </p:spTree>
    <p:extLst>
      <p:ext uri="{BB962C8B-B14F-4D97-AF65-F5344CB8AC3E}">
        <p14:creationId xmlns:p14="http://schemas.microsoft.com/office/powerpoint/2010/main" val="60108395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Bussist väljudes </a:t>
            </a:r>
          </a:p>
          <a:p>
            <a:pPr algn="ctr"/>
            <a:r>
              <a:rPr lang="et-EE" sz="3200" dirty="0"/>
              <a:t>on ohutum</a:t>
            </a:r>
          </a:p>
          <a:p>
            <a:pPr algn="ctr"/>
            <a:r>
              <a:rPr lang="et-EE" sz="3200" dirty="0"/>
              <a:t>ületada sõidutee siis, </a:t>
            </a:r>
          </a:p>
          <a:p>
            <a:pPr algn="ctr"/>
            <a:r>
              <a:rPr lang="et-EE" sz="3200" dirty="0"/>
              <a:t>kui buss on </a:t>
            </a:r>
          </a:p>
          <a:p>
            <a:pPr algn="ctr"/>
            <a:r>
              <a:rPr lang="et-EE" sz="3200" dirty="0"/>
              <a:t>ära sõitnud.</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Bussist väljudes </a:t>
            </a:r>
          </a:p>
          <a:p>
            <a:pPr algn="ctr"/>
            <a:r>
              <a:rPr lang="et-EE" sz="3200" dirty="0"/>
              <a:t>on ohutum</a:t>
            </a:r>
          </a:p>
          <a:p>
            <a:pPr algn="ctr"/>
            <a:r>
              <a:rPr lang="et-EE" sz="3200" dirty="0"/>
              <a:t>ületada sõidutee</a:t>
            </a:r>
          </a:p>
          <a:p>
            <a:pPr algn="ctr"/>
            <a:r>
              <a:rPr lang="et-EE" sz="3200" dirty="0"/>
              <a:t>bussi eest.</a:t>
            </a:r>
          </a:p>
        </p:txBody>
      </p:sp>
    </p:spTree>
    <p:extLst>
      <p:ext uri="{BB962C8B-B14F-4D97-AF65-F5344CB8AC3E}">
        <p14:creationId xmlns:p14="http://schemas.microsoft.com/office/powerpoint/2010/main" val="19005299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528392"/>
          </a:xfrm>
          <a:prstGeom prst="rect">
            <a:avLst/>
          </a:prstGeom>
          <a:noFill/>
        </p:spPr>
        <p:txBody>
          <a:bodyPr wrap="square" tIns="0" bIns="0" rtlCol="0" anchor="ctr" anchorCtr="0">
            <a:noAutofit/>
          </a:bodyPr>
          <a:lstStyle/>
          <a:p>
            <a:pPr algn="ctr"/>
            <a:r>
              <a:rPr lang="et-EE" sz="3200" dirty="0"/>
              <a:t>Peale sõitu </a:t>
            </a:r>
          </a:p>
          <a:p>
            <a:pPr algn="ctr"/>
            <a:r>
              <a:rPr lang="et-EE" sz="3200" dirty="0"/>
              <a:t>tänan juhti.</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528392"/>
          </a:xfrm>
          <a:prstGeom prst="rect">
            <a:avLst/>
          </a:prstGeom>
          <a:noFill/>
        </p:spPr>
        <p:txBody>
          <a:bodyPr wrap="square" tIns="0" bIns="0" rtlCol="0" anchor="ctr" anchorCtr="0">
            <a:noAutofit/>
          </a:bodyPr>
          <a:lstStyle/>
          <a:p>
            <a:pPr algn="ctr"/>
            <a:r>
              <a:rPr lang="et-EE" sz="3200" dirty="0">
                <a:solidFill>
                  <a:srgbClr val="FF0000"/>
                </a:solidFill>
              </a:rPr>
              <a:t>Peale sõitu </a:t>
            </a:r>
          </a:p>
          <a:p>
            <a:pPr algn="ctr"/>
            <a:r>
              <a:rPr lang="et-EE" sz="3200" dirty="0">
                <a:solidFill>
                  <a:srgbClr val="FF0000"/>
                </a:solidFill>
              </a:rPr>
              <a:t>teretan juhti.</a:t>
            </a:r>
          </a:p>
        </p:txBody>
      </p:sp>
    </p:spTree>
    <p:extLst>
      <p:ext uri="{BB962C8B-B14F-4D97-AF65-F5344CB8AC3E}">
        <p14:creationId xmlns:p14="http://schemas.microsoft.com/office/powerpoint/2010/main" val="281933677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Bussist väljudes </a:t>
            </a:r>
          </a:p>
          <a:p>
            <a:pPr algn="ctr"/>
            <a:r>
              <a:rPr lang="et-EE" sz="3200" dirty="0"/>
              <a:t>on ohutum</a:t>
            </a:r>
          </a:p>
          <a:p>
            <a:pPr algn="ctr"/>
            <a:r>
              <a:rPr lang="et-EE" sz="3200" dirty="0"/>
              <a:t>ületada sõidutee siis, </a:t>
            </a:r>
          </a:p>
          <a:p>
            <a:pPr algn="ctr"/>
            <a:r>
              <a:rPr lang="et-EE" sz="3200" dirty="0"/>
              <a:t>kui buss on </a:t>
            </a:r>
          </a:p>
          <a:p>
            <a:pPr algn="ctr"/>
            <a:r>
              <a:rPr lang="et-EE" sz="3200" dirty="0"/>
              <a:t>ära sõitnud.</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solidFill>
                  <a:srgbClr val="FF0000"/>
                </a:solidFill>
              </a:rPr>
              <a:t>Bussist väljudes </a:t>
            </a:r>
          </a:p>
          <a:p>
            <a:pPr algn="ctr"/>
            <a:r>
              <a:rPr lang="et-EE" sz="3200" dirty="0">
                <a:solidFill>
                  <a:srgbClr val="FF0000"/>
                </a:solidFill>
              </a:rPr>
              <a:t>on ohutum</a:t>
            </a:r>
          </a:p>
          <a:p>
            <a:pPr algn="ctr"/>
            <a:r>
              <a:rPr lang="et-EE" sz="3200" dirty="0">
                <a:solidFill>
                  <a:srgbClr val="FF0000"/>
                </a:solidFill>
              </a:rPr>
              <a:t>ületada sõidutee</a:t>
            </a:r>
          </a:p>
          <a:p>
            <a:pPr algn="ctr"/>
            <a:r>
              <a:rPr lang="et-EE" sz="3200" dirty="0">
                <a:solidFill>
                  <a:srgbClr val="FF0000"/>
                </a:solidFill>
              </a:rPr>
              <a:t>bussi eest.</a:t>
            </a:r>
          </a:p>
        </p:txBody>
      </p:sp>
    </p:spTree>
    <p:extLst>
      <p:ext uri="{BB962C8B-B14F-4D97-AF65-F5344CB8AC3E}">
        <p14:creationId xmlns:p14="http://schemas.microsoft.com/office/powerpoint/2010/main" val="2851717129"/>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fi-FI" sz="3200" dirty="0" err="1"/>
              <a:t>Jääteel</a:t>
            </a:r>
            <a:r>
              <a:rPr lang="fi-FI" sz="3200" dirty="0"/>
              <a:t> </a:t>
            </a:r>
            <a:r>
              <a:rPr lang="fi-FI" sz="3200" dirty="0" err="1"/>
              <a:t>sõites</a:t>
            </a:r>
            <a:r>
              <a:rPr lang="fi-FI" sz="3200" dirty="0"/>
              <a:t> </a:t>
            </a:r>
          </a:p>
          <a:p>
            <a:pPr algn="ctr"/>
            <a:r>
              <a:rPr lang="et-EE" sz="3200" dirty="0"/>
              <a:t>ei pea</a:t>
            </a:r>
            <a:r>
              <a:rPr lang="fi-FI" sz="3200" dirty="0"/>
              <a:t> </a:t>
            </a:r>
            <a:r>
              <a:rPr lang="fi-FI" sz="3200" dirty="0" err="1"/>
              <a:t>kinnitama</a:t>
            </a:r>
            <a:r>
              <a:rPr lang="fi-FI" sz="3200" dirty="0"/>
              <a:t> </a:t>
            </a:r>
          </a:p>
          <a:p>
            <a:pPr algn="ctr"/>
            <a:r>
              <a:rPr lang="fi-FI" sz="3200" dirty="0" err="1"/>
              <a:t>turvavöö</a:t>
            </a:r>
            <a:r>
              <a:rPr lang="et-EE" sz="3200" dirty="0"/>
              <a:t>d</a:t>
            </a:r>
            <a:r>
              <a:rPr lang="fi-FI" sz="3200" dirty="0"/>
              <a: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et-EE" sz="3200" dirty="0"/>
              <a:t>Jääteel sõites </a:t>
            </a:r>
          </a:p>
          <a:p>
            <a:pPr algn="ctr"/>
            <a:r>
              <a:rPr lang="et-EE" sz="3200" dirty="0"/>
              <a:t>peab kinnitama </a:t>
            </a:r>
          </a:p>
          <a:p>
            <a:pPr algn="ctr"/>
            <a:r>
              <a:rPr lang="et-EE" sz="3200" dirty="0"/>
              <a:t>turvavööd.</a:t>
            </a:r>
          </a:p>
        </p:txBody>
      </p:sp>
    </p:spTree>
    <p:extLst>
      <p:ext uri="{BB962C8B-B14F-4D97-AF65-F5344CB8AC3E}">
        <p14:creationId xmlns:p14="http://schemas.microsoft.com/office/powerpoint/2010/main" val="2886075055"/>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fi-FI" sz="3200" dirty="0" err="1"/>
              <a:t>Jääteel</a:t>
            </a:r>
            <a:r>
              <a:rPr lang="fi-FI" sz="3200" dirty="0"/>
              <a:t> </a:t>
            </a:r>
            <a:r>
              <a:rPr lang="fi-FI" sz="3200" dirty="0" err="1"/>
              <a:t>sõites</a:t>
            </a:r>
            <a:r>
              <a:rPr lang="fi-FI" sz="3200" dirty="0"/>
              <a:t> </a:t>
            </a:r>
          </a:p>
          <a:p>
            <a:pPr algn="ctr"/>
            <a:r>
              <a:rPr lang="et-EE" sz="3200" dirty="0"/>
              <a:t>ei pea</a:t>
            </a:r>
            <a:r>
              <a:rPr lang="fi-FI" sz="3200" dirty="0"/>
              <a:t> </a:t>
            </a:r>
            <a:r>
              <a:rPr lang="fi-FI" sz="3200" dirty="0" err="1"/>
              <a:t>kinnitama</a:t>
            </a:r>
            <a:r>
              <a:rPr lang="fi-FI" sz="3200" dirty="0"/>
              <a:t> </a:t>
            </a:r>
          </a:p>
          <a:p>
            <a:pPr algn="ctr"/>
            <a:r>
              <a:rPr lang="fi-FI" sz="3200" dirty="0" err="1"/>
              <a:t>turvavöö</a:t>
            </a:r>
            <a:r>
              <a:rPr lang="et-EE" sz="3200" dirty="0"/>
              <a:t>d</a:t>
            </a:r>
            <a:r>
              <a:rPr lang="fi-FI" sz="3200" dirty="0"/>
              <a: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et-EE" sz="3200" dirty="0">
                <a:solidFill>
                  <a:srgbClr val="FF0000"/>
                </a:solidFill>
              </a:rPr>
              <a:t>Jääteel sõites </a:t>
            </a:r>
          </a:p>
          <a:p>
            <a:pPr algn="ctr"/>
            <a:r>
              <a:rPr lang="et-EE" sz="3200" dirty="0">
                <a:solidFill>
                  <a:srgbClr val="FF0000"/>
                </a:solidFill>
              </a:rPr>
              <a:t>peab kinnitama </a:t>
            </a:r>
          </a:p>
          <a:p>
            <a:pPr algn="ctr"/>
            <a:r>
              <a:rPr lang="et-EE" sz="3200" dirty="0">
                <a:solidFill>
                  <a:srgbClr val="FF0000"/>
                </a:solidFill>
              </a:rPr>
              <a:t>turvavööd.</a:t>
            </a:r>
          </a:p>
        </p:txBody>
      </p:sp>
    </p:spTree>
    <p:extLst>
      <p:ext uri="{BB962C8B-B14F-4D97-AF65-F5344CB8AC3E}">
        <p14:creationId xmlns:p14="http://schemas.microsoft.com/office/powerpoint/2010/main" val="371619034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fi-FI" sz="3200" dirty="0"/>
              <a:t>Auto </a:t>
            </a:r>
            <a:r>
              <a:rPr lang="fi-FI" sz="3200" dirty="0" err="1"/>
              <a:t>pea</a:t>
            </a:r>
            <a:r>
              <a:rPr lang="et-EE" sz="3200" dirty="0"/>
              <a:t>toe </a:t>
            </a:r>
          </a:p>
          <a:p>
            <a:pPr algn="ctr"/>
            <a:r>
              <a:rPr lang="et-EE" sz="3200" dirty="0"/>
              <a:t>ülemine äär </a:t>
            </a:r>
          </a:p>
          <a:p>
            <a:pPr algn="ctr"/>
            <a:r>
              <a:rPr lang="et-EE" sz="3200" dirty="0"/>
              <a:t>peab olema </a:t>
            </a:r>
          </a:p>
          <a:p>
            <a:pPr algn="ctr"/>
            <a:r>
              <a:rPr lang="et-EE" sz="3200" dirty="0"/>
              <a:t>vähemalt pealaega </a:t>
            </a:r>
          </a:p>
          <a:p>
            <a:pPr algn="ctr"/>
            <a:r>
              <a:rPr lang="et-EE" sz="3200" dirty="0"/>
              <a:t>tasa või kõrgemal</a:t>
            </a:r>
            <a:r>
              <a:rPr lang="fi-FI" sz="3200" dirty="0"/>
              <a: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Auto peatugi </a:t>
            </a:r>
          </a:p>
          <a:p>
            <a:pPr algn="ctr"/>
            <a:r>
              <a:rPr lang="et-EE" sz="3200" dirty="0"/>
              <a:t>peab toetama </a:t>
            </a:r>
          </a:p>
          <a:p>
            <a:pPr algn="ctr"/>
            <a:r>
              <a:rPr lang="et-EE" sz="3200" dirty="0"/>
              <a:t>sõitja pead </a:t>
            </a:r>
          </a:p>
          <a:p>
            <a:pPr algn="ctr"/>
            <a:r>
              <a:rPr lang="et-EE" sz="3200" dirty="0"/>
              <a:t>kukla tagant.</a:t>
            </a:r>
          </a:p>
        </p:txBody>
      </p:sp>
    </p:spTree>
    <p:extLst>
      <p:ext uri="{BB962C8B-B14F-4D97-AF65-F5344CB8AC3E}">
        <p14:creationId xmlns:p14="http://schemas.microsoft.com/office/powerpoint/2010/main" val="262494197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fi-FI" sz="3200" dirty="0"/>
              <a:t>Auto </a:t>
            </a:r>
            <a:r>
              <a:rPr lang="fi-FI" sz="3200" dirty="0" err="1"/>
              <a:t>pea</a:t>
            </a:r>
            <a:r>
              <a:rPr lang="et-EE" sz="3200" dirty="0"/>
              <a:t>toe </a:t>
            </a:r>
          </a:p>
          <a:p>
            <a:pPr algn="ctr"/>
            <a:r>
              <a:rPr lang="et-EE" sz="3200" dirty="0"/>
              <a:t>ülemine äär </a:t>
            </a:r>
          </a:p>
          <a:p>
            <a:pPr algn="ctr"/>
            <a:r>
              <a:rPr lang="et-EE" sz="3200" dirty="0"/>
              <a:t>peab olema </a:t>
            </a:r>
          </a:p>
          <a:p>
            <a:pPr algn="ctr"/>
            <a:r>
              <a:rPr lang="et-EE" sz="3200" dirty="0"/>
              <a:t>vähemalt pealaega </a:t>
            </a:r>
          </a:p>
          <a:p>
            <a:pPr algn="ctr"/>
            <a:r>
              <a:rPr lang="et-EE" sz="3200" dirty="0"/>
              <a:t>tasa või kõrgemal</a:t>
            </a:r>
            <a:r>
              <a:rPr lang="fi-FI" sz="3200" dirty="0"/>
              <a:t>.</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solidFill>
                  <a:srgbClr val="FF0000"/>
                </a:solidFill>
              </a:rPr>
              <a:t>Auto peatugi </a:t>
            </a:r>
          </a:p>
          <a:p>
            <a:pPr algn="ctr"/>
            <a:r>
              <a:rPr lang="et-EE" sz="3200" dirty="0">
                <a:solidFill>
                  <a:srgbClr val="FF0000"/>
                </a:solidFill>
              </a:rPr>
              <a:t>peab toetama </a:t>
            </a:r>
          </a:p>
          <a:p>
            <a:pPr algn="ctr"/>
            <a:r>
              <a:rPr lang="et-EE" sz="3200" dirty="0">
                <a:solidFill>
                  <a:srgbClr val="FF0000"/>
                </a:solidFill>
              </a:rPr>
              <a:t>sõitja pead </a:t>
            </a:r>
          </a:p>
          <a:p>
            <a:pPr algn="ctr"/>
            <a:r>
              <a:rPr lang="et-EE" sz="3200" dirty="0">
                <a:solidFill>
                  <a:srgbClr val="FF0000"/>
                </a:solidFill>
              </a:rPr>
              <a:t>kukla tagant.</a:t>
            </a:r>
          </a:p>
        </p:txBody>
      </p:sp>
    </p:spTree>
    <p:extLst>
      <p:ext uri="{BB962C8B-B14F-4D97-AF65-F5344CB8AC3E}">
        <p14:creationId xmlns:p14="http://schemas.microsoft.com/office/powerpoint/2010/main" val="42430795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et-EE" sz="3200" dirty="0"/>
              <a:t>Kui bussis on wc, </a:t>
            </a:r>
          </a:p>
          <a:p>
            <a:pPr algn="ctr"/>
            <a:r>
              <a:rPr lang="et-EE" sz="3200" dirty="0"/>
              <a:t>siis on ohutu seda </a:t>
            </a:r>
          </a:p>
          <a:p>
            <a:pPr algn="ctr"/>
            <a:r>
              <a:rPr lang="et-EE" sz="3200" dirty="0"/>
              <a:t>sõidu ajal kasutada.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fi-FI" sz="3200" dirty="0" err="1"/>
              <a:t>Kui</a:t>
            </a:r>
            <a:r>
              <a:rPr lang="fi-FI" sz="3200" dirty="0"/>
              <a:t> </a:t>
            </a:r>
            <a:r>
              <a:rPr lang="fi-FI" sz="3200" dirty="0" err="1"/>
              <a:t>bussis</a:t>
            </a:r>
            <a:r>
              <a:rPr lang="fi-FI" sz="3200" dirty="0"/>
              <a:t> on wc, </a:t>
            </a:r>
          </a:p>
          <a:p>
            <a:pPr algn="ctr"/>
            <a:r>
              <a:rPr lang="fi-FI" sz="3200" dirty="0"/>
              <a:t>siis on </a:t>
            </a:r>
            <a:r>
              <a:rPr lang="et-EE" sz="3200" dirty="0"/>
              <a:t>ohtlik</a:t>
            </a:r>
            <a:r>
              <a:rPr lang="fi-FI" sz="3200" dirty="0"/>
              <a:t> </a:t>
            </a:r>
            <a:r>
              <a:rPr lang="fi-FI" sz="3200" dirty="0" err="1"/>
              <a:t>seda</a:t>
            </a:r>
            <a:r>
              <a:rPr lang="fi-FI" sz="3200" dirty="0"/>
              <a:t> </a:t>
            </a:r>
          </a:p>
          <a:p>
            <a:pPr algn="ctr"/>
            <a:r>
              <a:rPr lang="fi-FI" sz="3200" dirty="0" err="1"/>
              <a:t>sõidu</a:t>
            </a:r>
            <a:r>
              <a:rPr lang="fi-FI" sz="3200" dirty="0"/>
              <a:t> </a:t>
            </a:r>
            <a:r>
              <a:rPr lang="fi-FI" sz="3200" dirty="0" err="1"/>
              <a:t>ajal</a:t>
            </a:r>
            <a:r>
              <a:rPr lang="fi-FI" sz="3200" dirty="0"/>
              <a:t> </a:t>
            </a:r>
            <a:r>
              <a:rPr lang="fi-FI" sz="3200" dirty="0" err="1"/>
              <a:t>kasutada</a:t>
            </a:r>
            <a:r>
              <a:rPr lang="fi-FI" sz="3200" dirty="0"/>
              <a:t>.</a:t>
            </a:r>
            <a:endParaRPr lang="et-EE" sz="3200" dirty="0"/>
          </a:p>
        </p:txBody>
      </p:sp>
    </p:spTree>
    <p:extLst>
      <p:ext uri="{BB962C8B-B14F-4D97-AF65-F5344CB8AC3E}">
        <p14:creationId xmlns:p14="http://schemas.microsoft.com/office/powerpoint/2010/main" val="101794057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440171"/>
            <a:ext cx="4765964" cy="5032375"/>
          </a:xfrm>
          <a:prstGeom prst="rect">
            <a:avLst/>
          </a:prstGeom>
          <a:noFill/>
        </p:spPr>
        <p:txBody>
          <a:bodyPr wrap="square" tIns="0" bIns="0" rtlCol="0" anchor="ctr" anchorCtr="0">
            <a:noAutofit/>
          </a:bodyPr>
          <a:lstStyle/>
          <a:p>
            <a:pPr algn="ctr"/>
            <a:r>
              <a:rPr lang="et-EE" sz="3200" dirty="0">
                <a:solidFill>
                  <a:srgbClr val="FF0000"/>
                </a:solidFill>
              </a:rPr>
              <a:t>Kui bussis on wc, </a:t>
            </a:r>
          </a:p>
          <a:p>
            <a:pPr algn="ctr"/>
            <a:r>
              <a:rPr lang="et-EE" sz="3200" dirty="0">
                <a:solidFill>
                  <a:srgbClr val="FF0000"/>
                </a:solidFill>
              </a:rPr>
              <a:t>siis on ohutu seda </a:t>
            </a:r>
          </a:p>
          <a:p>
            <a:pPr algn="ctr"/>
            <a:r>
              <a:rPr lang="et-EE" sz="3200" dirty="0">
                <a:solidFill>
                  <a:srgbClr val="FF0000"/>
                </a:solidFill>
              </a:rPr>
              <a:t>sõidu ajal kasutada.</a:t>
            </a: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440171"/>
            <a:ext cx="4765964" cy="5032375"/>
          </a:xfrm>
          <a:prstGeom prst="rect">
            <a:avLst/>
          </a:prstGeom>
          <a:noFill/>
        </p:spPr>
        <p:txBody>
          <a:bodyPr wrap="square" tIns="0" bIns="0" rtlCol="0" anchor="ctr" anchorCtr="0">
            <a:noAutofit/>
          </a:bodyPr>
          <a:lstStyle/>
          <a:p>
            <a:pPr algn="ctr"/>
            <a:r>
              <a:rPr lang="fi-FI" sz="3200" dirty="0" err="1"/>
              <a:t>Kui</a:t>
            </a:r>
            <a:r>
              <a:rPr lang="fi-FI" sz="3200" dirty="0"/>
              <a:t> </a:t>
            </a:r>
            <a:r>
              <a:rPr lang="fi-FI" sz="3200" dirty="0" err="1"/>
              <a:t>bussis</a:t>
            </a:r>
            <a:r>
              <a:rPr lang="fi-FI" sz="3200" dirty="0"/>
              <a:t> on wc, </a:t>
            </a:r>
          </a:p>
          <a:p>
            <a:pPr algn="ctr"/>
            <a:r>
              <a:rPr lang="fi-FI" sz="3200" dirty="0"/>
              <a:t>siis on </a:t>
            </a:r>
            <a:r>
              <a:rPr lang="et-EE" sz="3200" dirty="0"/>
              <a:t>ohtlik</a:t>
            </a:r>
            <a:r>
              <a:rPr lang="fi-FI" sz="3200" dirty="0"/>
              <a:t> </a:t>
            </a:r>
            <a:r>
              <a:rPr lang="fi-FI" sz="3200" dirty="0" err="1"/>
              <a:t>seda</a:t>
            </a:r>
            <a:r>
              <a:rPr lang="fi-FI" sz="3200" dirty="0"/>
              <a:t> </a:t>
            </a:r>
          </a:p>
          <a:p>
            <a:pPr algn="ctr"/>
            <a:r>
              <a:rPr lang="fi-FI" sz="3200" dirty="0" err="1"/>
              <a:t>sõidu</a:t>
            </a:r>
            <a:r>
              <a:rPr lang="fi-FI" sz="3200" dirty="0"/>
              <a:t> </a:t>
            </a:r>
            <a:r>
              <a:rPr lang="fi-FI" sz="3200" dirty="0" err="1"/>
              <a:t>ajal</a:t>
            </a:r>
            <a:r>
              <a:rPr lang="fi-FI" sz="3200" dirty="0"/>
              <a:t> </a:t>
            </a:r>
            <a:r>
              <a:rPr lang="fi-FI" sz="3200" dirty="0" err="1"/>
              <a:t>kasutada</a:t>
            </a:r>
            <a:r>
              <a:rPr lang="fi-FI" sz="3200" dirty="0"/>
              <a:t>.</a:t>
            </a:r>
            <a:endParaRPr lang="et-EE" sz="3200" dirty="0"/>
          </a:p>
        </p:txBody>
      </p:sp>
    </p:spTree>
    <p:extLst>
      <p:ext uri="{BB962C8B-B14F-4D97-AF65-F5344CB8AC3E}">
        <p14:creationId xmlns:p14="http://schemas.microsoft.com/office/powerpoint/2010/main" val="100723770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1196752"/>
            <a:ext cx="5359400" cy="477161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24744"/>
            <a:ext cx="4765964" cy="4347802"/>
          </a:xfrm>
          <a:prstGeom prst="rect">
            <a:avLst/>
          </a:prstGeom>
          <a:noFill/>
        </p:spPr>
        <p:txBody>
          <a:bodyPr wrap="square" tIns="0" bIns="0" rtlCol="0" anchor="ctr" anchorCtr="0">
            <a:noAutofit/>
          </a:bodyPr>
          <a:lstStyle/>
          <a:p>
            <a:pPr algn="ctr"/>
            <a:r>
              <a:rPr lang="et-EE" sz="3200" dirty="0"/>
              <a:t>Lemmiklooma puur </a:t>
            </a:r>
          </a:p>
          <a:p>
            <a:pPr algn="ctr"/>
            <a:r>
              <a:rPr lang="et-EE" sz="3200" dirty="0"/>
              <a:t>tuleb sõidu ajaks turvavööga kinnitada.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t>Kassi võib </a:t>
            </a:r>
          </a:p>
          <a:p>
            <a:pPr algn="ctr"/>
            <a:r>
              <a:rPr lang="et-EE" sz="3200" dirty="0"/>
              <a:t>sõidutada </a:t>
            </a:r>
            <a:r>
              <a:rPr lang="fi-FI" sz="3200" dirty="0" err="1"/>
              <a:t>puuris</a:t>
            </a:r>
            <a:r>
              <a:rPr lang="fi-FI" sz="3200" dirty="0"/>
              <a:t> </a:t>
            </a:r>
          </a:p>
          <a:p>
            <a:pPr algn="ctr"/>
            <a:r>
              <a:rPr lang="fi-FI" sz="3200" dirty="0"/>
              <a:t>auto </a:t>
            </a:r>
            <a:r>
              <a:rPr lang="et-EE" sz="3200" dirty="0"/>
              <a:t>taga</a:t>
            </a:r>
            <a:r>
              <a:rPr lang="fi-FI" sz="3200" dirty="0" err="1"/>
              <a:t>istmel</a:t>
            </a:r>
            <a:r>
              <a:rPr lang="et-EE" sz="3200" dirty="0"/>
              <a:t>. </a:t>
            </a:r>
          </a:p>
        </p:txBody>
      </p:sp>
    </p:spTree>
    <p:extLst>
      <p:ext uri="{BB962C8B-B14F-4D97-AF65-F5344CB8AC3E}">
        <p14:creationId xmlns:p14="http://schemas.microsoft.com/office/powerpoint/2010/main" val="381441148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1196752"/>
            <a:ext cx="5359400" cy="477161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24744"/>
            <a:ext cx="4765964" cy="4347802"/>
          </a:xfrm>
          <a:prstGeom prst="rect">
            <a:avLst/>
          </a:prstGeom>
          <a:noFill/>
        </p:spPr>
        <p:txBody>
          <a:bodyPr wrap="square" tIns="0" bIns="0" rtlCol="0" anchor="ctr" anchorCtr="0">
            <a:noAutofit/>
          </a:bodyPr>
          <a:lstStyle/>
          <a:p>
            <a:pPr algn="ctr"/>
            <a:r>
              <a:rPr lang="et-EE" sz="3200" dirty="0"/>
              <a:t>Lemmiklooma puur </a:t>
            </a:r>
          </a:p>
          <a:p>
            <a:pPr algn="ctr"/>
            <a:r>
              <a:rPr lang="et-EE" sz="3200" dirty="0"/>
              <a:t>tuleb sõidu ajaks turvavööga kinnitada.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solidFill>
                  <a:srgbClr val="FF0000"/>
                </a:solidFill>
              </a:rPr>
              <a:t>Kassi võib </a:t>
            </a:r>
          </a:p>
          <a:p>
            <a:pPr algn="ctr"/>
            <a:r>
              <a:rPr lang="et-EE" sz="3200" dirty="0">
                <a:solidFill>
                  <a:srgbClr val="FF0000"/>
                </a:solidFill>
              </a:rPr>
              <a:t>sõidutada </a:t>
            </a:r>
            <a:r>
              <a:rPr lang="fi-FI" sz="3200" dirty="0" err="1">
                <a:solidFill>
                  <a:srgbClr val="FF0000"/>
                </a:solidFill>
              </a:rPr>
              <a:t>puuris</a:t>
            </a:r>
            <a:r>
              <a:rPr lang="fi-FI" sz="3200" dirty="0">
                <a:solidFill>
                  <a:srgbClr val="FF0000"/>
                </a:solidFill>
              </a:rPr>
              <a:t> </a:t>
            </a:r>
          </a:p>
          <a:p>
            <a:pPr algn="ctr"/>
            <a:r>
              <a:rPr lang="fi-FI" sz="3200" dirty="0">
                <a:solidFill>
                  <a:srgbClr val="FF0000"/>
                </a:solidFill>
              </a:rPr>
              <a:t>auto </a:t>
            </a:r>
            <a:r>
              <a:rPr lang="et-EE" sz="3200" dirty="0">
                <a:solidFill>
                  <a:srgbClr val="FF0000"/>
                </a:solidFill>
              </a:rPr>
              <a:t>taga</a:t>
            </a:r>
            <a:r>
              <a:rPr lang="fi-FI" sz="3200" dirty="0" err="1">
                <a:solidFill>
                  <a:srgbClr val="FF0000"/>
                </a:solidFill>
              </a:rPr>
              <a:t>istmel</a:t>
            </a:r>
            <a:r>
              <a:rPr lang="et-EE" sz="3200" dirty="0">
                <a:solidFill>
                  <a:srgbClr val="FF0000"/>
                </a:solidFill>
              </a:rPr>
              <a:t>. </a:t>
            </a:r>
          </a:p>
        </p:txBody>
      </p:sp>
    </p:spTree>
    <p:extLst>
      <p:ext uri="{BB962C8B-B14F-4D97-AF65-F5344CB8AC3E}">
        <p14:creationId xmlns:p14="http://schemas.microsoft.com/office/powerpoint/2010/main" val="251408100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24744"/>
            <a:ext cx="4765964" cy="4347802"/>
          </a:xfrm>
          <a:prstGeom prst="rect">
            <a:avLst/>
          </a:prstGeom>
          <a:noFill/>
        </p:spPr>
        <p:txBody>
          <a:bodyPr wrap="square" tIns="0" bIns="0" rtlCol="0" anchor="ctr" anchorCtr="0">
            <a:noAutofit/>
          </a:bodyPr>
          <a:lstStyle/>
          <a:p>
            <a:pPr algn="ctr"/>
            <a:r>
              <a:rPr lang="et-EE" sz="3200" dirty="0"/>
              <a:t>Kui sõitjal on rinnataskus pastakas ja turvavöö jookseb üle selle koha, siis võib pliiats kokkupõrke korral sõitjat vigastada.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t>Kui kõva juukseklamber </a:t>
            </a:r>
          </a:p>
          <a:p>
            <a:pPr algn="ctr"/>
            <a:r>
              <a:rPr lang="et-EE" sz="3200" dirty="0"/>
              <a:t>on sõitja pea ja </a:t>
            </a:r>
          </a:p>
          <a:p>
            <a:pPr algn="ctr"/>
            <a:r>
              <a:rPr lang="et-EE" sz="3200" dirty="0" err="1"/>
              <a:t>peatoe</a:t>
            </a:r>
            <a:r>
              <a:rPr lang="et-EE" sz="3200" dirty="0"/>
              <a:t> vahel ei ole see kokkupõrke korral </a:t>
            </a:r>
          </a:p>
          <a:p>
            <a:pPr algn="ctr"/>
            <a:r>
              <a:rPr lang="et-EE" sz="3200" dirty="0"/>
              <a:t>sõitjale ohtlik. </a:t>
            </a:r>
          </a:p>
        </p:txBody>
      </p:sp>
    </p:spTree>
    <p:extLst>
      <p:ext uri="{BB962C8B-B14F-4D97-AF65-F5344CB8AC3E}">
        <p14:creationId xmlns:p14="http://schemas.microsoft.com/office/powerpoint/2010/main" val="214330617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98005"/>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t>Bussi sisenedes </a:t>
            </a:r>
          </a:p>
          <a:p>
            <a:pPr algn="ctr"/>
            <a:r>
              <a:rPr lang="et-EE" sz="3200" dirty="0"/>
              <a:t>juhi teretamine </a:t>
            </a:r>
          </a:p>
          <a:p>
            <a:pPr algn="ctr"/>
            <a:r>
              <a:rPr lang="et-EE" sz="3200" dirty="0"/>
              <a:t>on ohtlik, sest see </a:t>
            </a:r>
          </a:p>
          <a:p>
            <a:pPr algn="ctr"/>
            <a:r>
              <a:rPr lang="et-EE" sz="3200" dirty="0"/>
              <a:t>võtab tema tähelepanu liikluselt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Bussi sisenedes</a:t>
            </a:r>
          </a:p>
          <a:p>
            <a:pPr algn="ctr"/>
            <a:r>
              <a:rPr lang="et-EE" sz="3200" dirty="0"/>
              <a:t>on viisakas</a:t>
            </a:r>
          </a:p>
          <a:p>
            <a:pPr algn="ctr"/>
            <a:r>
              <a:rPr lang="et-EE" sz="3200" dirty="0"/>
              <a:t>juhti teretada.</a:t>
            </a:r>
          </a:p>
        </p:txBody>
      </p:sp>
    </p:spTree>
    <p:extLst>
      <p:ext uri="{BB962C8B-B14F-4D97-AF65-F5344CB8AC3E}">
        <p14:creationId xmlns:p14="http://schemas.microsoft.com/office/powerpoint/2010/main" val="554907575"/>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24744"/>
            <a:ext cx="4765964" cy="4347802"/>
          </a:xfrm>
          <a:prstGeom prst="rect">
            <a:avLst/>
          </a:prstGeom>
          <a:noFill/>
        </p:spPr>
        <p:txBody>
          <a:bodyPr wrap="square" tIns="0" bIns="0" rtlCol="0" anchor="ctr" anchorCtr="0">
            <a:noAutofit/>
          </a:bodyPr>
          <a:lstStyle/>
          <a:p>
            <a:pPr algn="ctr"/>
            <a:r>
              <a:rPr lang="et-EE" sz="3200" dirty="0"/>
              <a:t>Kui sõitjal on rinnataskus pastakas ja turvavöö jookseb üle selle koha, siis võib pliiats kokkupõrke korral sõitjat vigastada.</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24744"/>
            <a:ext cx="4765964" cy="4347802"/>
          </a:xfrm>
          <a:prstGeom prst="rect">
            <a:avLst/>
          </a:prstGeom>
          <a:noFill/>
        </p:spPr>
        <p:txBody>
          <a:bodyPr wrap="square" tIns="0" bIns="0" rtlCol="0" anchor="ctr" anchorCtr="0">
            <a:noAutofit/>
          </a:bodyPr>
          <a:lstStyle/>
          <a:p>
            <a:pPr algn="ctr"/>
            <a:r>
              <a:rPr lang="et-EE" sz="3200" dirty="0">
                <a:solidFill>
                  <a:srgbClr val="FF0000"/>
                </a:solidFill>
              </a:rPr>
              <a:t>Kui kõva juukseklamber </a:t>
            </a:r>
          </a:p>
          <a:p>
            <a:pPr algn="ctr"/>
            <a:r>
              <a:rPr lang="et-EE" sz="3200" dirty="0">
                <a:solidFill>
                  <a:srgbClr val="FF0000"/>
                </a:solidFill>
              </a:rPr>
              <a:t>on sõitja pea ja </a:t>
            </a:r>
          </a:p>
          <a:p>
            <a:pPr algn="ctr"/>
            <a:r>
              <a:rPr lang="et-EE" sz="3200" dirty="0" err="1">
                <a:solidFill>
                  <a:srgbClr val="FF0000"/>
                </a:solidFill>
              </a:rPr>
              <a:t>peatoe</a:t>
            </a:r>
            <a:r>
              <a:rPr lang="et-EE" sz="3200" dirty="0">
                <a:solidFill>
                  <a:srgbClr val="FF0000"/>
                </a:solidFill>
              </a:rPr>
              <a:t> vahel ei ole see kokkupõrke korral </a:t>
            </a:r>
          </a:p>
          <a:p>
            <a:pPr algn="ctr"/>
            <a:r>
              <a:rPr lang="et-EE" sz="3200" dirty="0">
                <a:solidFill>
                  <a:srgbClr val="FF0000"/>
                </a:solidFill>
              </a:rPr>
              <a:t>sõitjale ohtlik. </a:t>
            </a:r>
          </a:p>
        </p:txBody>
      </p:sp>
    </p:spTree>
    <p:extLst>
      <p:ext uri="{BB962C8B-B14F-4D97-AF65-F5344CB8AC3E}">
        <p14:creationId xmlns:p14="http://schemas.microsoft.com/office/powerpoint/2010/main" val="2913758365"/>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Tualetis käimine </a:t>
            </a:r>
          </a:p>
          <a:p>
            <a:pPr algn="ctr"/>
            <a:r>
              <a:rPr lang="et-EE" sz="3200" dirty="0"/>
              <a:t>või mitte käimine </a:t>
            </a:r>
          </a:p>
          <a:p>
            <a:pPr algn="ctr"/>
            <a:r>
              <a:rPr lang="et-EE" sz="3200" dirty="0"/>
              <a:t>ei mõjuta </a:t>
            </a:r>
          </a:p>
          <a:p>
            <a:pPr algn="ctr"/>
            <a:r>
              <a:rPr lang="et-EE" sz="3200" dirty="0"/>
              <a:t>sõitja turvalisust.</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Enne sõitu </a:t>
            </a:r>
          </a:p>
          <a:p>
            <a:pPr algn="ctr"/>
            <a:r>
              <a:rPr lang="et-EE" sz="3200" dirty="0"/>
              <a:t>on soovitav </a:t>
            </a:r>
          </a:p>
          <a:p>
            <a:pPr algn="ctr"/>
            <a:r>
              <a:rPr lang="et-EE" sz="3200" dirty="0"/>
              <a:t>tualetis  </a:t>
            </a:r>
          </a:p>
          <a:p>
            <a:pPr algn="ctr"/>
            <a:r>
              <a:rPr lang="et-EE" sz="3200" dirty="0"/>
              <a:t>käia.</a:t>
            </a:r>
          </a:p>
        </p:txBody>
      </p:sp>
    </p:spTree>
    <p:extLst>
      <p:ext uri="{BB962C8B-B14F-4D97-AF65-F5344CB8AC3E}">
        <p14:creationId xmlns:p14="http://schemas.microsoft.com/office/powerpoint/2010/main" val="425451704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Tualetis käimine </a:t>
            </a:r>
          </a:p>
          <a:p>
            <a:pPr algn="ctr"/>
            <a:r>
              <a:rPr lang="et-EE" sz="3200" dirty="0">
                <a:solidFill>
                  <a:srgbClr val="FF0000"/>
                </a:solidFill>
              </a:rPr>
              <a:t>või mitte käimine </a:t>
            </a:r>
          </a:p>
          <a:p>
            <a:pPr algn="ctr"/>
            <a:r>
              <a:rPr lang="et-EE" sz="3200" dirty="0">
                <a:solidFill>
                  <a:srgbClr val="FF0000"/>
                </a:solidFill>
              </a:rPr>
              <a:t>ei mõjuta </a:t>
            </a:r>
          </a:p>
          <a:p>
            <a:pPr algn="ctr"/>
            <a:r>
              <a:rPr lang="et-EE" sz="3200" dirty="0">
                <a:solidFill>
                  <a:srgbClr val="FF0000"/>
                </a:solidFill>
              </a:rPr>
              <a:t>sõitja turvalisust.</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Enne sõitu </a:t>
            </a:r>
          </a:p>
          <a:p>
            <a:pPr algn="ctr"/>
            <a:r>
              <a:rPr lang="et-EE" sz="3200" dirty="0"/>
              <a:t>on soovitav </a:t>
            </a:r>
          </a:p>
          <a:p>
            <a:pPr algn="ctr"/>
            <a:r>
              <a:rPr lang="et-EE" sz="3200" dirty="0"/>
              <a:t>tualetis  </a:t>
            </a:r>
          </a:p>
          <a:p>
            <a:pPr algn="ctr"/>
            <a:r>
              <a:rPr lang="et-EE" sz="3200" dirty="0"/>
              <a:t>käia.</a:t>
            </a:r>
          </a:p>
        </p:txBody>
      </p:sp>
    </p:spTree>
    <p:extLst>
      <p:ext uri="{BB962C8B-B14F-4D97-AF65-F5344CB8AC3E}">
        <p14:creationId xmlns:p14="http://schemas.microsoft.com/office/powerpoint/2010/main" val="24470790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1196752"/>
            <a:ext cx="4336415" cy="462175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ei kaitse sõitjat maksimaalselt hästi, </a:t>
            </a:r>
          </a:p>
          <a:p>
            <a:pPr algn="ctr"/>
            <a:r>
              <a:rPr lang="et-EE" sz="3200" dirty="0"/>
              <a:t>kui ta ei ole </a:t>
            </a:r>
          </a:p>
          <a:p>
            <a:pPr algn="ctr"/>
            <a:r>
              <a:rPr lang="et-EE" sz="3200" dirty="0"/>
              <a:t>korrektselt kinnitatud.</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Kui sõitja on auto tagaistmel pikali olles </a:t>
            </a:r>
          </a:p>
          <a:p>
            <a:pPr algn="ctr"/>
            <a:r>
              <a:rPr lang="et-EE" sz="3200" dirty="0"/>
              <a:t>turvavööga kinnitatud, </a:t>
            </a:r>
          </a:p>
          <a:p>
            <a:pPr algn="ctr"/>
            <a:r>
              <a:rPr lang="et-EE" sz="3200" dirty="0"/>
              <a:t>on ta liiklusõnnetuses kaitstud.</a:t>
            </a:r>
          </a:p>
        </p:txBody>
      </p:sp>
    </p:spTree>
    <p:extLst>
      <p:ext uri="{BB962C8B-B14F-4D97-AF65-F5344CB8AC3E}">
        <p14:creationId xmlns:p14="http://schemas.microsoft.com/office/powerpoint/2010/main" val="2285748074"/>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1196752"/>
            <a:ext cx="4336415" cy="462175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Turvavöö </a:t>
            </a:r>
          </a:p>
          <a:p>
            <a:pPr algn="ctr"/>
            <a:r>
              <a:rPr lang="et-EE" sz="3200" dirty="0"/>
              <a:t>ei kaitse sõitjat maksimaalselt hästi, </a:t>
            </a:r>
          </a:p>
          <a:p>
            <a:pPr algn="ctr"/>
            <a:r>
              <a:rPr lang="et-EE" sz="3200" dirty="0"/>
              <a:t>kui ta ei ole </a:t>
            </a:r>
          </a:p>
          <a:p>
            <a:pPr algn="ctr"/>
            <a:r>
              <a:rPr lang="et-EE" sz="3200" dirty="0"/>
              <a:t>korrektselt kinnitatud.</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Kui sõitja on auto tagaistmel pikali olles </a:t>
            </a:r>
          </a:p>
          <a:p>
            <a:pPr algn="ctr"/>
            <a:r>
              <a:rPr lang="et-EE" sz="3200" dirty="0">
                <a:solidFill>
                  <a:srgbClr val="FF0000"/>
                </a:solidFill>
              </a:rPr>
              <a:t>turvavööga kinnitatud, </a:t>
            </a:r>
          </a:p>
          <a:p>
            <a:pPr algn="ctr"/>
            <a:r>
              <a:rPr lang="et-EE" sz="3200" dirty="0">
                <a:solidFill>
                  <a:srgbClr val="FF0000"/>
                </a:solidFill>
              </a:rPr>
              <a:t>on ta liiklusõnnetuses kaitstud.</a:t>
            </a:r>
          </a:p>
        </p:txBody>
      </p:sp>
    </p:spTree>
    <p:extLst>
      <p:ext uri="{BB962C8B-B14F-4D97-AF65-F5344CB8AC3E}">
        <p14:creationId xmlns:p14="http://schemas.microsoft.com/office/powerpoint/2010/main" val="1273563911"/>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Autos juhi </a:t>
            </a:r>
          </a:p>
          <a:p>
            <a:pPr algn="ctr"/>
            <a:r>
              <a:rPr lang="et-EE" sz="3200" dirty="0"/>
              <a:t>kõrvalistmel sõites </a:t>
            </a:r>
          </a:p>
          <a:p>
            <a:pPr algn="ctr"/>
            <a:r>
              <a:rPr lang="et-EE" sz="3200" dirty="0"/>
              <a:t>võib väsinud jalad </a:t>
            </a:r>
          </a:p>
          <a:p>
            <a:pPr algn="ctr"/>
            <a:r>
              <a:rPr lang="et-EE" sz="3200" dirty="0"/>
              <a:t>toetada </a:t>
            </a:r>
          </a:p>
          <a:p>
            <a:pPr algn="ctr"/>
            <a:r>
              <a:rPr lang="et-EE" sz="3200" dirty="0"/>
              <a:t>armatuurlauale </a:t>
            </a:r>
          </a:p>
          <a:p>
            <a:pPr algn="ctr"/>
            <a:r>
              <a:rPr lang="et-EE" sz="3200" dirty="0"/>
              <a:t>puhkama.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Kui raske kott on </a:t>
            </a:r>
          </a:p>
          <a:p>
            <a:pPr algn="ctr"/>
            <a:r>
              <a:rPr lang="et-EE" sz="3200" dirty="0"/>
              <a:t>sõitja jalge ees </a:t>
            </a:r>
          </a:p>
          <a:p>
            <a:pPr algn="ctr"/>
            <a:r>
              <a:rPr lang="et-EE" sz="3200" dirty="0"/>
              <a:t>maas võib see </a:t>
            </a:r>
          </a:p>
          <a:p>
            <a:pPr algn="ctr"/>
            <a:r>
              <a:rPr lang="et-EE" sz="3200" dirty="0"/>
              <a:t>kokkupõrke korral </a:t>
            </a:r>
          </a:p>
          <a:p>
            <a:pPr algn="ctr"/>
            <a:r>
              <a:rPr lang="et-EE" sz="3200" dirty="0"/>
              <a:t>teda löögijõuga </a:t>
            </a:r>
          </a:p>
          <a:p>
            <a:pPr algn="ctr"/>
            <a:r>
              <a:rPr lang="et-EE" sz="3200" dirty="0"/>
              <a:t>vigastada.</a:t>
            </a:r>
            <a:endParaRPr lang="fi-FI" sz="3200" dirty="0"/>
          </a:p>
        </p:txBody>
      </p:sp>
    </p:spTree>
    <p:extLst>
      <p:ext uri="{BB962C8B-B14F-4D97-AF65-F5344CB8AC3E}">
        <p14:creationId xmlns:p14="http://schemas.microsoft.com/office/powerpoint/2010/main" val="53298080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Autos juhi </a:t>
            </a:r>
          </a:p>
          <a:p>
            <a:pPr algn="ctr"/>
            <a:r>
              <a:rPr lang="et-EE" sz="3200" dirty="0">
                <a:solidFill>
                  <a:srgbClr val="FF0000"/>
                </a:solidFill>
              </a:rPr>
              <a:t>kõrvalistmel sõites </a:t>
            </a:r>
          </a:p>
          <a:p>
            <a:pPr algn="ctr"/>
            <a:r>
              <a:rPr lang="et-EE" sz="3200" dirty="0">
                <a:solidFill>
                  <a:srgbClr val="FF0000"/>
                </a:solidFill>
              </a:rPr>
              <a:t>võib väsinud jalad </a:t>
            </a:r>
          </a:p>
          <a:p>
            <a:pPr algn="ctr"/>
            <a:r>
              <a:rPr lang="et-EE" sz="3200" dirty="0">
                <a:solidFill>
                  <a:srgbClr val="FF0000"/>
                </a:solidFill>
              </a:rPr>
              <a:t>toetada </a:t>
            </a:r>
          </a:p>
          <a:p>
            <a:pPr algn="ctr"/>
            <a:r>
              <a:rPr lang="et-EE" sz="3200" dirty="0">
                <a:solidFill>
                  <a:srgbClr val="FF0000"/>
                </a:solidFill>
              </a:rPr>
              <a:t>armatuurlauale </a:t>
            </a:r>
          </a:p>
          <a:p>
            <a:pPr algn="ctr"/>
            <a:r>
              <a:rPr lang="et-EE" sz="3200" dirty="0">
                <a:solidFill>
                  <a:srgbClr val="FF0000"/>
                </a:solidFill>
              </a:rPr>
              <a:t>puhkama.</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Kui raske kott on </a:t>
            </a:r>
          </a:p>
          <a:p>
            <a:pPr algn="ctr"/>
            <a:r>
              <a:rPr lang="et-EE" sz="3200" dirty="0"/>
              <a:t>sõitja jalge ees </a:t>
            </a:r>
          </a:p>
          <a:p>
            <a:pPr algn="ctr"/>
            <a:r>
              <a:rPr lang="et-EE" sz="3200" dirty="0"/>
              <a:t>maas võib see </a:t>
            </a:r>
          </a:p>
          <a:p>
            <a:pPr algn="ctr"/>
            <a:r>
              <a:rPr lang="et-EE" sz="3200" dirty="0"/>
              <a:t>kokkupõrke korral </a:t>
            </a:r>
          </a:p>
          <a:p>
            <a:pPr algn="ctr"/>
            <a:r>
              <a:rPr lang="et-EE" sz="3200" dirty="0"/>
              <a:t>teda löögijõuga </a:t>
            </a:r>
          </a:p>
          <a:p>
            <a:pPr algn="ctr"/>
            <a:r>
              <a:rPr lang="et-EE" sz="3200" dirty="0"/>
              <a:t>vigastada.</a:t>
            </a:r>
            <a:endParaRPr lang="fi-FI" sz="3200" dirty="0"/>
          </a:p>
        </p:txBody>
      </p:sp>
    </p:spTree>
    <p:extLst>
      <p:ext uri="{BB962C8B-B14F-4D97-AF65-F5344CB8AC3E}">
        <p14:creationId xmlns:p14="http://schemas.microsoft.com/office/powerpoint/2010/main" val="4104963610"/>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fi-FI" sz="3200" dirty="0" err="1"/>
              <a:t>Sõiduki</a:t>
            </a:r>
            <a:r>
              <a:rPr lang="fi-FI" sz="3200" dirty="0"/>
              <a:t> </a:t>
            </a:r>
          </a:p>
          <a:p>
            <a:pPr algn="ctr"/>
            <a:r>
              <a:rPr lang="fi-FI" sz="3200" dirty="0" err="1"/>
              <a:t>peatumisteekond</a:t>
            </a:r>
            <a:r>
              <a:rPr lang="fi-FI" sz="3200" dirty="0"/>
              <a:t> </a:t>
            </a:r>
          </a:p>
          <a:p>
            <a:pPr algn="ctr"/>
            <a:r>
              <a:rPr lang="fi-FI" sz="3200" dirty="0" err="1"/>
              <a:t>koosneb</a:t>
            </a:r>
            <a:r>
              <a:rPr lang="fi-FI" sz="3200" dirty="0"/>
              <a:t> </a:t>
            </a:r>
            <a:r>
              <a:rPr lang="et-EE" sz="3200" dirty="0"/>
              <a:t>reageerimis</a:t>
            </a:r>
            <a:r>
              <a:rPr lang="fi-FI" sz="3200" dirty="0" err="1"/>
              <a:t>teekonnast</a:t>
            </a:r>
            <a:r>
              <a:rPr lang="fi-FI" sz="3200" dirty="0"/>
              <a:t> </a:t>
            </a:r>
          </a:p>
          <a:p>
            <a:pPr algn="ctr"/>
            <a:r>
              <a:rPr lang="fi-FI" sz="3200" dirty="0"/>
              <a:t>ja p</a:t>
            </a:r>
            <a:r>
              <a:rPr lang="et-EE" sz="3200" dirty="0" err="1"/>
              <a:t>idurdus</a:t>
            </a:r>
            <a:r>
              <a:rPr lang="fi-FI" sz="3200" dirty="0" err="1"/>
              <a:t>teekonnast</a:t>
            </a:r>
            <a:r>
              <a:rPr lang="fi-FI" sz="3200" dirty="0"/>
              <a:t>.</a:t>
            </a:r>
          </a:p>
          <a:p>
            <a:pPr algn="ct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Sõiduki </a:t>
            </a:r>
          </a:p>
          <a:p>
            <a:pPr algn="ctr"/>
            <a:r>
              <a:rPr lang="et-EE" sz="3200" dirty="0"/>
              <a:t>peatumisteekond </a:t>
            </a:r>
          </a:p>
          <a:p>
            <a:pPr algn="ctr"/>
            <a:r>
              <a:rPr lang="et-EE" sz="3200" dirty="0"/>
              <a:t>koosneb pidurdusteekonnast </a:t>
            </a:r>
          </a:p>
          <a:p>
            <a:pPr algn="ctr"/>
            <a:r>
              <a:rPr lang="et-EE" sz="3200" dirty="0"/>
              <a:t>ja peatumisteekonnast.</a:t>
            </a:r>
            <a:endParaRPr lang="fi-FI" sz="3200" dirty="0"/>
          </a:p>
          <a:p>
            <a:pPr algn="ctr"/>
            <a:endParaRPr lang="et-EE" sz="3200" dirty="0"/>
          </a:p>
        </p:txBody>
      </p:sp>
    </p:spTree>
    <p:extLst>
      <p:ext uri="{BB962C8B-B14F-4D97-AF65-F5344CB8AC3E}">
        <p14:creationId xmlns:p14="http://schemas.microsoft.com/office/powerpoint/2010/main" val="3670355428"/>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fi-FI" sz="3200" dirty="0" err="1"/>
              <a:t>Sõiduki</a:t>
            </a:r>
            <a:r>
              <a:rPr lang="fi-FI" sz="3200" dirty="0"/>
              <a:t> </a:t>
            </a:r>
          </a:p>
          <a:p>
            <a:pPr algn="ctr"/>
            <a:r>
              <a:rPr lang="fi-FI" sz="3200" dirty="0" err="1"/>
              <a:t>peatumisteekond</a:t>
            </a:r>
            <a:r>
              <a:rPr lang="fi-FI" sz="3200" dirty="0"/>
              <a:t> </a:t>
            </a:r>
          </a:p>
          <a:p>
            <a:pPr algn="ctr"/>
            <a:r>
              <a:rPr lang="fi-FI" sz="3200" dirty="0" err="1"/>
              <a:t>koosneb</a:t>
            </a:r>
            <a:r>
              <a:rPr lang="fi-FI" sz="3200" dirty="0"/>
              <a:t> </a:t>
            </a:r>
            <a:r>
              <a:rPr lang="et-EE" sz="3200" dirty="0"/>
              <a:t>reageerimis</a:t>
            </a:r>
            <a:r>
              <a:rPr lang="fi-FI" sz="3200" dirty="0" err="1"/>
              <a:t>teekonnast</a:t>
            </a:r>
            <a:r>
              <a:rPr lang="fi-FI" sz="3200" dirty="0"/>
              <a:t> </a:t>
            </a:r>
          </a:p>
          <a:p>
            <a:pPr algn="ctr"/>
            <a:r>
              <a:rPr lang="fi-FI" sz="3200" dirty="0"/>
              <a:t>ja p</a:t>
            </a:r>
            <a:r>
              <a:rPr lang="et-EE" sz="3200" dirty="0" err="1"/>
              <a:t>idurdus</a:t>
            </a:r>
            <a:r>
              <a:rPr lang="fi-FI" sz="3200" dirty="0" err="1"/>
              <a:t>teekonnast</a:t>
            </a:r>
            <a:r>
              <a:rPr lang="fi-FI" sz="3200" dirty="0"/>
              <a:t>.</a:t>
            </a:r>
          </a:p>
          <a:p>
            <a:pPr algn="ct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Sõiduki </a:t>
            </a:r>
          </a:p>
          <a:p>
            <a:pPr algn="ctr"/>
            <a:r>
              <a:rPr lang="et-EE" sz="3200" dirty="0">
                <a:solidFill>
                  <a:srgbClr val="FF0000"/>
                </a:solidFill>
              </a:rPr>
              <a:t>peatumisteekond </a:t>
            </a:r>
          </a:p>
          <a:p>
            <a:pPr algn="ctr"/>
            <a:r>
              <a:rPr lang="et-EE" sz="3200" dirty="0">
                <a:solidFill>
                  <a:srgbClr val="FF0000"/>
                </a:solidFill>
              </a:rPr>
              <a:t>koosneb pidurdusteekonnast </a:t>
            </a:r>
          </a:p>
          <a:p>
            <a:pPr algn="ctr"/>
            <a:r>
              <a:rPr lang="et-EE" sz="3200" dirty="0">
                <a:solidFill>
                  <a:srgbClr val="FF0000"/>
                </a:solidFill>
              </a:rPr>
              <a:t>ja peatumisteekonnast.</a:t>
            </a:r>
            <a:endParaRPr lang="fi-FI" sz="3200" dirty="0">
              <a:solidFill>
                <a:srgbClr val="FF0000"/>
              </a:solidFill>
            </a:endParaRPr>
          </a:p>
          <a:p>
            <a:pPr algn="ctr"/>
            <a:endParaRPr lang="et-EE" sz="3200" dirty="0"/>
          </a:p>
        </p:txBody>
      </p:sp>
    </p:spTree>
    <p:extLst>
      <p:ext uri="{BB962C8B-B14F-4D97-AF65-F5344CB8AC3E}">
        <p14:creationId xmlns:p14="http://schemas.microsoft.com/office/powerpoint/2010/main" val="388257442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Sõites kuival asfaldil kiirusega 50 km/h </a:t>
            </a:r>
          </a:p>
          <a:p>
            <a:pPr algn="ctr"/>
            <a:r>
              <a:rPr lang="et-EE" sz="3200" dirty="0"/>
              <a:t>on sõiduki peatumisteekond </a:t>
            </a:r>
          </a:p>
          <a:p>
            <a:pPr algn="ctr"/>
            <a:r>
              <a:rPr lang="et-EE" sz="3200" dirty="0"/>
              <a:t>u 28 m.</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Sõites kuival asfaldil kiirusega 50 km/h </a:t>
            </a:r>
          </a:p>
          <a:p>
            <a:pPr algn="ctr"/>
            <a:r>
              <a:rPr lang="et-EE" sz="3200" dirty="0"/>
              <a:t>on sõiduki peatumisteekond </a:t>
            </a:r>
          </a:p>
          <a:p>
            <a:pPr algn="ctr"/>
            <a:r>
              <a:rPr lang="et-EE" sz="3200" dirty="0"/>
              <a:t>u 18 m.</a:t>
            </a:r>
          </a:p>
        </p:txBody>
      </p:sp>
    </p:spTree>
    <p:extLst>
      <p:ext uri="{BB962C8B-B14F-4D97-AF65-F5344CB8AC3E}">
        <p14:creationId xmlns:p14="http://schemas.microsoft.com/office/powerpoint/2010/main" val="3634672286"/>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98005"/>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988840"/>
            <a:ext cx="4765964" cy="3483706"/>
          </a:xfrm>
          <a:prstGeom prst="rect">
            <a:avLst/>
          </a:prstGeom>
          <a:noFill/>
        </p:spPr>
        <p:txBody>
          <a:bodyPr wrap="square" tIns="0" bIns="0" rtlCol="0" anchor="t" anchorCtr="0">
            <a:noAutofit/>
          </a:bodyPr>
          <a:lstStyle/>
          <a:p>
            <a:pPr algn="ctr"/>
            <a:r>
              <a:rPr lang="et-EE" sz="3200" dirty="0">
                <a:solidFill>
                  <a:srgbClr val="FF0000"/>
                </a:solidFill>
              </a:rPr>
              <a:t>Bussi sisenedes </a:t>
            </a:r>
          </a:p>
          <a:p>
            <a:pPr algn="ctr"/>
            <a:r>
              <a:rPr lang="et-EE" sz="3200" dirty="0">
                <a:solidFill>
                  <a:srgbClr val="FF0000"/>
                </a:solidFill>
              </a:rPr>
              <a:t>juhi teretamine </a:t>
            </a:r>
          </a:p>
          <a:p>
            <a:pPr algn="ctr"/>
            <a:r>
              <a:rPr lang="et-EE" sz="3200" dirty="0">
                <a:solidFill>
                  <a:srgbClr val="FF0000"/>
                </a:solidFill>
              </a:rPr>
              <a:t>on ohtlik, sest see </a:t>
            </a:r>
          </a:p>
          <a:p>
            <a:pPr algn="ctr"/>
            <a:r>
              <a:rPr lang="et-EE" sz="3200" dirty="0">
                <a:solidFill>
                  <a:srgbClr val="FF0000"/>
                </a:solidFill>
              </a:rPr>
              <a:t>võtab tema tähelepanu liikluselt eemale.</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988840"/>
            <a:ext cx="4765964" cy="3483706"/>
          </a:xfrm>
          <a:prstGeom prst="rect">
            <a:avLst/>
          </a:prstGeom>
          <a:noFill/>
        </p:spPr>
        <p:txBody>
          <a:bodyPr wrap="square" tIns="0" bIns="0" rtlCol="0" anchor="t" anchorCtr="0">
            <a:noAutofit/>
          </a:bodyPr>
          <a:lstStyle/>
          <a:p>
            <a:pPr algn="ctr"/>
            <a:r>
              <a:rPr lang="et-EE" sz="3200" dirty="0"/>
              <a:t>Bussi sisenedes</a:t>
            </a:r>
          </a:p>
          <a:p>
            <a:pPr algn="ctr"/>
            <a:r>
              <a:rPr lang="et-EE" sz="3200" dirty="0"/>
              <a:t>on viisakas</a:t>
            </a:r>
          </a:p>
          <a:p>
            <a:pPr algn="ctr"/>
            <a:r>
              <a:rPr lang="et-EE" sz="3200" dirty="0"/>
              <a:t>juhti teretada.</a:t>
            </a:r>
          </a:p>
        </p:txBody>
      </p:sp>
    </p:spTree>
    <p:extLst>
      <p:ext uri="{BB962C8B-B14F-4D97-AF65-F5344CB8AC3E}">
        <p14:creationId xmlns:p14="http://schemas.microsoft.com/office/powerpoint/2010/main" val="238579266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Sõites kuival asfaldil kiirusega 50 km/h </a:t>
            </a:r>
          </a:p>
          <a:p>
            <a:pPr algn="ctr"/>
            <a:r>
              <a:rPr lang="et-EE" sz="3200" dirty="0"/>
              <a:t>on sõiduki peatumisteekond </a:t>
            </a:r>
          </a:p>
          <a:p>
            <a:pPr algn="ctr"/>
            <a:r>
              <a:rPr lang="et-EE" sz="3200" dirty="0"/>
              <a:t>u 28 m.</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Sõites kuival asfaldil kiirusega 50 km/h </a:t>
            </a:r>
          </a:p>
          <a:p>
            <a:pPr algn="ctr"/>
            <a:r>
              <a:rPr lang="et-EE" sz="3200" dirty="0">
                <a:solidFill>
                  <a:srgbClr val="FF0000"/>
                </a:solidFill>
              </a:rPr>
              <a:t>on sõiduki peatumisteekond </a:t>
            </a:r>
          </a:p>
          <a:p>
            <a:pPr algn="ctr"/>
            <a:r>
              <a:rPr lang="et-EE" sz="3200" dirty="0">
                <a:solidFill>
                  <a:srgbClr val="FF0000"/>
                </a:solidFill>
              </a:rPr>
              <a:t>u 18 m.</a:t>
            </a:r>
            <a:endParaRPr lang="et-EE" sz="3200" dirty="0"/>
          </a:p>
        </p:txBody>
      </p:sp>
    </p:spTree>
    <p:extLst>
      <p:ext uri="{BB962C8B-B14F-4D97-AF65-F5344CB8AC3E}">
        <p14:creationId xmlns:p14="http://schemas.microsoft.com/office/powerpoint/2010/main" val="396395005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Veepudel </a:t>
            </a:r>
          </a:p>
          <a:p>
            <a:pPr algn="ctr"/>
            <a:r>
              <a:rPr lang="et-EE" sz="3200" dirty="0"/>
              <a:t>tuleb panna </a:t>
            </a:r>
          </a:p>
          <a:p>
            <a:pPr algn="ctr"/>
            <a:r>
              <a:rPr lang="et-EE" sz="3200" dirty="0"/>
              <a:t>sõidu ajaks </a:t>
            </a:r>
          </a:p>
          <a:p>
            <a:pPr algn="ctr"/>
            <a:r>
              <a:rPr lang="et-EE" sz="3200" dirty="0"/>
              <a:t>tagumisele istmele.</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Mobiiltelefoni </a:t>
            </a:r>
          </a:p>
          <a:p>
            <a:pPr algn="ctr"/>
            <a:r>
              <a:rPr lang="et-EE" sz="3200" dirty="0"/>
              <a:t>on sõidu ajal </a:t>
            </a:r>
          </a:p>
          <a:p>
            <a:pPr algn="ctr"/>
            <a:r>
              <a:rPr lang="et-EE" sz="3200" dirty="0"/>
              <a:t>ohutum hoida </a:t>
            </a:r>
          </a:p>
          <a:p>
            <a:pPr algn="ctr"/>
            <a:r>
              <a:rPr lang="et-EE" sz="3200" dirty="0"/>
              <a:t>auto kindalaekas.</a:t>
            </a:r>
          </a:p>
        </p:txBody>
      </p:sp>
    </p:spTree>
    <p:extLst>
      <p:ext uri="{BB962C8B-B14F-4D97-AF65-F5344CB8AC3E}">
        <p14:creationId xmlns:p14="http://schemas.microsoft.com/office/powerpoint/2010/main" val="3672380248"/>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Veepudel </a:t>
            </a:r>
          </a:p>
          <a:p>
            <a:pPr algn="ctr"/>
            <a:r>
              <a:rPr lang="et-EE" sz="3200" dirty="0">
                <a:solidFill>
                  <a:srgbClr val="FF0000"/>
                </a:solidFill>
              </a:rPr>
              <a:t>tuleb panna </a:t>
            </a:r>
          </a:p>
          <a:p>
            <a:pPr algn="ctr"/>
            <a:r>
              <a:rPr lang="et-EE" sz="3200" dirty="0">
                <a:solidFill>
                  <a:srgbClr val="FF0000"/>
                </a:solidFill>
              </a:rPr>
              <a:t>sõidu ajaks </a:t>
            </a:r>
          </a:p>
          <a:p>
            <a:pPr algn="ctr"/>
            <a:r>
              <a:rPr lang="et-EE" sz="3200" dirty="0">
                <a:solidFill>
                  <a:srgbClr val="FF0000"/>
                </a:solidFill>
              </a:rPr>
              <a:t>tagumisele istmele.</a:t>
            </a: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Mobiiltelefoni </a:t>
            </a:r>
          </a:p>
          <a:p>
            <a:pPr algn="ctr"/>
            <a:r>
              <a:rPr lang="et-EE" sz="3200" dirty="0"/>
              <a:t>on sõidu ajal </a:t>
            </a:r>
          </a:p>
          <a:p>
            <a:pPr algn="ctr"/>
            <a:r>
              <a:rPr lang="et-EE" sz="3200" dirty="0"/>
              <a:t>ohutum hoida </a:t>
            </a:r>
          </a:p>
          <a:p>
            <a:pPr algn="ctr"/>
            <a:r>
              <a:rPr lang="et-EE" sz="3200" dirty="0"/>
              <a:t>auto kindalaekas.</a:t>
            </a:r>
          </a:p>
        </p:txBody>
      </p:sp>
    </p:spTree>
    <p:extLst>
      <p:ext uri="{BB962C8B-B14F-4D97-AF65-F5344CB8AC3E}">
        <p14:creationId xmlns:p14="http://schemas.microsoft.com/office/powerpoint/2010/main" val="4031879995"/>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Kui bussisõidul juhtub </a:t>
            </a:r>
          </a:p>
          <a:p>
            <a:pPr algn="ctr"/>
            <a:r>
              <a:rPr lang="et-EE" sz="3200" dirty="0"/>
              <a:t>raske liiklusõnnetus tuleb esmalt helistada emale.</a:t>
            </a:r>
          </a:p>
          <a:p>
            <a:pPr algn="ct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Kui bussisõidul juhtub </a:t>
            </a:r>
          </a:p>
          <a:p>
            <a:pPr algn="ctr"/>
            <a:r>
              <a:rPr lang="et-EE" sz="3200" dirty="0"/>
              <a:t>raske liiklusõnnetus </a:t>
            </a:r>
          </a:p>
          <a:p>
            <a:pPr algn="ctr"/>
            <a:r>
              <a:rPr lang="et-EE" sz="3200" dirty="0"/>
              <a:t>tuleb esmalt tagada </a:t>
            </a:r>
          </a:p>
          <a:p>
            <a:pPr algn="ctr"/>
            <a:r>
              <a:rPr lang="et-EE" sz="3200" dirty="0"/>
              <a:t>enda ohutus.</a:t>
            </a:r>
          </a:p>
        </p:txBody>
      </p:sp>
    </p:spTree>
    <p:extLst>
      <p:ext uri="{BB962C8B-B14F-4D97-AF65-F5344CB8AC3E}">
        <p14:creationId xmlns:p14="http://schemas.microsoft.com/office/powerpoint/2010/main" val="140592397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Kui bussisõidul juhtub </a:t>
            </a:r>
          </a:p>
          <a:p>
            <a:pPr algn="ctr"/>
            <a:r>
              <a:rPr lang="et-EE" sz="3200" dirty="0">
                <a:solidFill>
                  <a:srgbClr val="FF0000"/>
                </a:solidFill>
              </a:rPr>
              <a:t>raske liiklusõnnetus tuleb esmalt helistada emale.</a:t>
            </a:r>
          </a:p>
          <a:p>
            <a:pPr algn="ctr"/>
            <a:endParaRPr lang="fi-FI" sz="3200" dirty="0">
              <a:solidFill>
                <a:srgbClr val="FF0000"/>
              </a:solidFill>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Kui bussisõidul juhtub </a:t>
            </a:r>
          </a:p>
          <a:p>
            <a:pPr algn="ctr"/>
            <a:r>
              <a:rPr lang="et-EE" sz="3200" dirty="0"/>
              <a:t>raske liiklusõnnetus </a:t>
            </a:r>
          </a:p>
          <a:p>
            <a:pPr algn="ctr"/>
            <a:r>
              <a:rPr lang="et-EE" sz="3200" dirty="0"/>
              <a:t>tuleb esmalt tagada </a:t>
            </a:r>
          </a:p>
          <a:p>
            <a:pPr algn="ctr"/>
            <a:r>
              <a:rPr lang="et-EE" sz="3200" dirty="0"/>
              <a:t>enda ohutus.</a:t>
            </a:r>
          </a:p>
        </p:txBody>
      </p:sp>
    </p:spTree>
    <p:extLst>
      <p:ext uri="{BB962C8B-B14F-4D97-AF65-F5344CB8AC3E}">
        <p14:creationId xmlns:p14="http://schemas.microsoft.com/office/powerpoint/2010/main" val="237282612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293196" y="1196752"/>
            <a:ext cx="4765964" cy="4275794"/>
          </a:xfrm>
          <a:prstGeom prst="rect">
            <a:avLst/>
          </a:prstGeom>
          <a:noFill/>
        </p:spPr>
        <p:txBody>
          <a:bodyPr wrap="square" tIns="0" bIns="0" rtlCol="0" anchor="ctr" anchorCtr="0">
            <a:noAutofit/>
          </a:bodyPr>
          <a:lstStyle/>
          <a:p>
            <a:pPr algn="ctr"/>
            <a:r>
              <a:rPr lang="et-EE" sz="3200" dirty="0"/>
              <a:t>Väsimus mõjutab</a:t>
            </a:r>
          </a:p>
          <a:p>
            <a:pPr algn="ctr"/>
            <a:r>
              <a:rPr lang="et-EE" sz="3200" dirty="0"/>
              <a:t>juhi sõiduoskusi.</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Väsimus ei mõjuta </a:t>
            </a:r>
          </a:p>
          <a:p>
            <a:pPr algn="ctr"/>
            <a:r>
              <a:rPr lang="et-EE" sz="3200" dirty="0"/>
              <a:t>juhi sõiduoskusi.</a:t>
            </a:r>
          </a:p>
        </p:txBody>
      </p:sp>
    </p:spTree>
    <p:extLst>
      <p:ext uri="{BB962C8B-B14F-4D97-AF65-F5344CB8AC3E}">
        <p14:creationId xmlns:p14="http://schemas.microsoft.com/office/powerpoint/2010/main" val="190989744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293196" y="1196752"/>
            <a:ext cx="4765964" cy="4275794"/>
          </a:xfrm>
          <a:prstGeom prst="rect">
            <a:avLst/>
          </a:prstGeom>
          <a:noFill/>
        </p:spPr>
        <p:txBody>
          <a:bodyPr wrap="square" tIns="0" bIns="0" rtlCol="0" anchor="ctr" anchorCtr="0">
            <a:noAutofit/>
          </a:bodyPr>
          <a:lstStyle/>
          <a:p>
            <a:pPr algn="ctr"/>
            <a:r>
              <a:rPr lang="et-EE" sz="3200" dirty="0"/>
              <a:t>Väsimus mõjutab</a:t>
            </a:r>
          </a:p>
          <a:p>
            <a:pPr algn="ctr"/>
            <a:r>
              <a:rPr lang="et-EE" sz="3200" dirty="0"/>
              <a:t>juhi sõiduoskusi.</a:t>
            </a:r>
            <a:endParaRPr lang="fi-FI" sz="3200" dirty="0"/>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Väsimus ei mõjuta </a:t>
            </a:r>
          </a:p>
          <a:p>
            <a:pPr algn="ctr"/>
            <a:r>
              <a:rPr lang="et-EE" sz="3200" dirty="0">
                <a:solidFill>
                  <a:srgbClr val="FF0000"/>
                </a:solidFill>
              </a:rPr>
              <a:t>juhi sõiduoskusi.</a:t>
            </a:r>
          </a:p>
        </p:txBody>
      </p:sp>
    </p:spTree>
    <p:extLst>
      <p:ext uri="{BB962C8B-B14F-4D97-AF65-F5344CB8AC3E}">
        <p14:creationId xmlns:p14="http://schemas.microsoft.com/office/powerpoint/2010/main" val="379536243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t>Juhtimise ajal kõrvaliste tegevustega tegelemine </a:t>
            </a:r>
          </a:p>
          <a:p>
            <a:pPr algn="ctr"/>
            <a:r>
              <a:rPr lang="et-EE" sz="3200" dirty="0"/>
              <a:t>ei mõjuta juhi sõidustiili.</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Juhtimise ajal söömine, joomine, lobisemine</a:t>
            </a:r>
          </a:p>
          <a:p>
            <a:pPr algn="ctr"/>
            <a:r>
              <a:rPr lang="et-EE" sz="3200" dirty="0"/>
              <a:t>jne on ohtlik.</a:t>
            </a:r>
          </a:p>
        </p:txBody>
      </p:sp>
    </p:spTree>
    <p:extLst>
      <p:ext uri="{BB962C8B-B14F-4D97-AF65-F5344CB8AC3E}">
        <p14:creationId xmlns:p14="http://schemas.microsoft.com/office/powerpoint/2010/main" val="3579791143"/>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440171"/>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dirty="0">
                <a:solidFill>
                  <a:srgbClr val="FF0000"/>
                </a:solidFill>
              </a:rPr>
              <a:t>Juhtimise ajal kõrvaliste tegevustega tegelemine </a:t>
            </a:r>
          </a:p>
          <a:p>
            <a:pPr algn="ctr"/>
            <a:r>
              <a:rPr lang="et-EE" sz="3200" dirty="0">
                <a:solidFill>
                  <a:srgbClr val="FF0000"/>
                </a:solidFill>
              </a:rPr>
              <a:t>ei mõjuta juhi sõidustiili.</a:t>
            </a: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Juhtimise ajal söömine, joomine, lobisemine</a:t>
            </a:r>
          </a:p>
          <a:p>
            <a:pPr algn="ctr"/>
            <a:r>
              <a:rPr lang="et-EE" sz="3200" dirty="0"/>
              <a:t>jne on ohtlik.</a:t>
            </a:r>
          </a:p>
        </p:txBody>
      </p:sp>
    </p:spTree>
    <p:extLst>
      <p:ext uri="{BB962C8B-B14F-4D97-AF65-F5344CB8AC3E}">
        <p14:creationId xmlns:p14="http://schemas.microsoft.com/office/powerpoint/2010/main" val="493116362"/>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istkülik 1">
            <a:extLst>
              <a:ext uri="{FF2B5EF4-FFF2-40B4-BE49-F238E27FC236}">
                <a16:creationId xmlns:a16="http://schemas.microsoft.com/office/drawing/2014/main" id="{02561B3C-BDF1-4338-9D1E-B335168C2180}"/>
              </a:ext>
            </a:extLst>
          </p:cNvPr>
          <p:cNvSpPr/>
          <p:nvPr/>
        </p:nvSpPr>
        <p:spPr>
          <a:xfrm>
            <a:off x="1343472" y="2708920"/>
            <a:ext cx="9144000" cy="1193138"/>
          </a:xfrm>
          <a:prstGeom prst="rect">
            <a:avLst/>
          </a:prstGeom>
        </p:spPr>
        <p:txBody>
          <a:bodyPr vert="horz" lIns="91440" tIns="45720" rIns="91440" bIns="45720" rtlCol="0" anchor="b">
            <a:normAutofit/>
          </a:bodyPr>
          <a:lstStyle/>
          <a:p>
            <a:pPr algn="ctr">
              <a:lnSpc>
                <a:spcPct val="90000"/>
              </a:lnSpc>
              <a:spcBef>
                <a:spcPct val="0"/>
              </a:spcBef>
              <a:spcAft>
                <a:spcPts val="2400"/>
              </a:spcAft>
            </a:pPr>
            <a:r>
              <a:rPr lang="et-EE" altLang="en-US" sz="3600" b="1" dirty="0">
                <a:ln w="9525">
                  <a:solidFill>
                    <a:schemeClr val="bg1"/>
                  </a:solidFill>
                  <a:prstDash val="solid"/>
                </a:ln>
                <a:latin typeface="+mj-lt"/>
                <a:ea typeface="+mj-ea"/>
                <a:cs typeface="+mj-cs"/>
              </a:rPr>
              <a:t>TURVALIST LIIKLEMIST!</a:t>
            </a:r>
            <a:endParaRPr lang="en-US" sz="3600" dirty="0">
              <a:latin typeface="+mj-lt"/>
              <a:ea typeface="+mj-ea"/>
              <a:cs typeface="+mj-cs"/>
            </a:endParaRPr>
          </a:p>
        </p:txBody>
      </p:sp>
    </p:spTree>
    <p:extLst>
      <p:ext uri="{BB962C8B-B14F-4D97-AF65-F5344CB8AC3E}">
        <p14:creationId xmlns:p14="http://schemas.microsoft.com/office/powerpoint/2010/main" val="1489326874"/>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1196752"/>
            <a:ext cx="4336415" cy="462175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096344"/>
          </a:xfrm>
          <a:prstGeom prst="rect">
            <a:avLst/>
          </a:prstGeom>
          <a:noFill/>
        </p:spPr>
        <p:txBody>
          <a:bodyPr wrap="square" tIns="0" bIns="0" rtlCol="0" anchor="ctr" anchorCtr="0">
            <a:noAutofit/>
          </a:bodyPr>
          <a:lstStyle/>
          <a:p>
            <a:pPr algn="ctr"/>
            <a:endParaRPr lang="et-EE" sz="3200" dirty="0"/>
          </a:p>
          <a:p>
            <a:pPr algn="ctr"/>
            <a:r>
              <a:rPr lang="et-EE" sz="3200" dirty="0"/>
              <a:t>Kaugliinibussiga </a:t>
            </a:r>
          </a:p>
          <a:p>
            <a:pPr algn="ctr"/>
            <a:r>
              <a:rPr lang="et-EE" sz="3200" dirty="0"/>
              <a:t>sõites võib </a:t>
            </a:r>
          </a:p>
          <a:p>
            <a:pPr algn="ctr"/>
            <a:r>
              <a:rPr lang="et-EE" sz="3200" dirty="0"/>
              <a:t>püsti seista.</a:t>
            </a:r>
            <a:endParaRPr lang="et-EE" sz="3200" dirty="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096344"/>
          </a:xfrm>
          <a:prstGeom prst="rect">
            <a:avLst/>
          </a:prstGeom>
          <a:noFill/>
        </p:spPr>
        <p:txBody>
          <a:bodyPr wrap="square" tIns="0" bIns="0" rtlCol="0" anchor="ctr" anchorCtr="0">
            <a:noAutofit/>
          </a:bodyPr>
          <a:lstStyle/>
          <a:p>
            <a:pPr algn="ctr"/>
            <a:r>
              <a:rPr lang="et-EE" sz="3200" dirty="0"/>
              <a:t>Bussiga sõites </a:t>
            </a:r>
          </a:p>
          <a:p>
            <a:pPr algn="ctr"/>
            <a:r>
              <a:rPr lang="et-EE" sz="3200" dirty="0"/>
              <a:t>on ohutum istuda.</a:t>
            </a:r>
          </a:p>
        </p:txBody>
      </p:sp>
    </p:spTree>
    <p:extLst>
      <p:ext uri="{BB962C8B-B14F-4D97-AF65-F5344CB8AC3E}">
        <p14:creationId xmlns:p14="http://schemas.microsoft.com/office/powerpoint/2010/main" val="494620786"/>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1196752"/>
            <a:ext cx="4336415" cy="4621753"/>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3096344"/>
          </a:xfrm>
          <a:prstGeom prst="rect">
            <a:avLst/>
          </a:prstGeom>
          <a:noFill/>
        </p:spPr>
        <p:txBody>
          <a:bodyPr wrap="square" tIns="0" bIns="0" rtlCol="0" anchor="ctr" anchorCtr="0">
            <a:noAutofit/>
          </a:bodyPr>
          <a:lstStyle/>
          <a:p>
            <a:pPr algn="ctr"/>
            <a:endParaRPr lang="et-EE" sz="3200" dirty="0">
              <a:solidFill>
                <a:srgbClr val="FF0000"/>
              </a:solidFill>
            </a:endParaRPr>
          </a:p>
          <a:p>
            <a:pPr algn="ctr"/>
            <a:r>
              <a:rPr lang="et-EE" sz="3200" dirty="0">
                <a:solidFill>
                  <a:srgbClr val="FF0000"/>
                </a:solidFill>
              </a:rPr>
              <a:t>Kaugliinibussiga </a:t>
            </a:r>
          </a:p>
          <a:p>
            <a:pPr algn="ctr"/>
            <a:r>
              <a:rPr lang="et-EE" sz="3200" dirty="0">
                <a:solidFill>
                  <a:srgbClr val="FF0000"/>
                </a:solidFill>
              </a:rPr>
              <a:t>sõites võib </a:t>
            </a:r>
          </a:p>
          <a:p>
            <a:pPr algn="ctr"/>
            <a:r>
              <a:rPr lang="et-EE" sz="3200" dirty="0">
                <a:solidFill>
                  <a:srgbClr val="FF0000"/>
                </a:solidFill>
              </a:rPr>
              <a:t>püsti seista.</a:t>
            </a:r>
            <a:endParaRPr lang="et-EE" sz="3200" dirty="0">
              <a:ln w="0"/>
              <a:solidFill>
                <a:srgbClr val="FF0000"/>
              </a:solidFill>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3096344"/>
          </a:xfrm>
          <a:prstGeom prst="rect">
            <a:avLst/>
          </a:prstGeom>
          <a:noFill/>
        </p:spPr>
        <p:txBody>
          <a:bodyPr wrap="square" tIns="0" bIns="0" rtlCol="0" anchor="ctr" anchorCtr="0">
            <a:noAutofit/>
          </a:bodyPr>
          <a:lstStyle/>
          <a:p>
            <a:pPr algn="ctr"/>
            <a:r>
              <a:rPr lang="et-EE" sz="3200" dirty="0"/>
              <a:t>Bussiga sõites </a:t>
            </a:r>
          </a:p>
          <a:p>
            <a:pPr algn="ctr"/>
            <a:r>
              <a:rPr lang="et-EE" sz="3200" dirty="0"/>
              <a:t>on ohutum istuda.</a:t>
            </a:r>
          </a:p>
        </p:txBody>
      </p:sp>
    </p:spTree>
    <p:extLst>
      <p:ext uri="{BB962C8B-B14F-4D97-AF65-F5344CB8AC3E}">
        <p14:creationId xmlns:p14="http://schemas.microsoft.com/office/powerpoint/2010/main" val="1681938885"/>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a:spLocks noGrp="1"/>
          </p:cNvSpPr>
          <p:nvPr/>
        </p:nvSpPr>
        <p:spPr>
          <a:xfrm>
            <a:off x="1132840" y="786130"/>
            <a:ext cx="4336415" cy="503237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rPr>
              <a:t> </a:t>
            </a:r>
          </a:p>
        </p:txBody>
      </p:sp>
      <p:sp>
        <p:nvSpPr>
          <p:cNvPr id="6" name="Title 6"/>
          <p:cNvSpPr>
            <a:spLocks noGrp="1"/>
          </p:cNvSpPr>
          <p:nvPr/>
        </p:nvSpPr>
        <p:spPr>
          <a:xfrm>
            <a:off x="6656705" y="636270"/>
            <a:ext cx="5359400" cy="5332095"/>
          </a:xfrm>
          <a:prstGeom prst="rect">
            <a:avLst/>
          </a:prstGeom>
        </p:spPr>
        <p:txBody>
          <a:bodyPr vert="horz" lIns="91440" tIns="45720" rIns="91440" bIns="45720" rtlCol="0" anchor="ctr">
            <a:noAutofit/>
            <a:scene3d>
              <a:camera prst="orthographicFront"/>
              <a:lightRig rig="threePt" dir="t"/>
            </a:scene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t-EE" altLang="en-US" sz="200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Light" panose="020F0302020204030204" charset="0"/>
            </a:endParaRPr>
          </a:p>
        </p:txBody>
      </p:sp>
      <p:cxnSp>
        <p:nvCxnSpPr>
          <p:cNvPr id="9" name="Straight Connector 8"/>
          <p:cNvCxnSpPr/>
          <p:nvPr/>
        </p:nvCxnSpPr>
        <p:spPr>
          <a:xfrm>
            <a:off x="6022340" y="299720"/>
            <a:ext cx="0" cy="6258560"/>
          </a:xfrm>
          <a:prstGeom prst="line">
            <a:avLst/>
          </a:prstGeom>
          <a:ln w="28575"/>
        </p:spPr>
        <p:style>
          <a:lnRef idx="1">
            <a:schemeClr val="accent5"/>
          </a:lnRef>
          <a:fillRef idx="0">
            <a:schemeClr val="accent5"/>
          </a:fillRef>
          <a:effectRef idx="0">
            <a:schemeClr val="accent5"/>
          </a:effectRef>
          <a:fontRef idx="minor">
            <a:schemeClr val="tx1"/>
          </a:fontRef>
        </p:style>
      </p:cxnSp>
      <p:sp>
        <p:nvSpPr>
          <p:cNvPr id="3" name="TextBox 2"/>
          <p:cNvSpPr txBox="1">
            <a:spLocks noChangeAspect="1"/>
          </p:cNvSpPr>
          <p:nvPr/>
        </p:nvSpPr>
        <p:spPr>
          <a:xfrm>
            <a:off x="6360794" y="1196752"/>
            <a:ext cx="4765964" cy="4275794"/>
          </a:xfrm>
          <a:prstGeom prst="rect">
            <a:avLst/>
          </a:prstGeom>
          <a:noFill/>
        </p:spPr>
        <p:txBody>
          <a:bodyPr wrap="square" tIns="0" bIns="0" rtlCol="0" anchor="ctr" anchorCtr="0">
            <a:noAutofit/>
          </a:bodyPr>
          <a:lstStyle/>
          <a:p>
            <a:pPr algn="ctr"/>
            <a:r>
              <a:rPr lang="et-EE" sz="3200"/>
              <a:t>Bussis sõites </a:t>
            </a:r>
          </a:p>
          <a:p>
            <a:pPr algn="ctr"/>
            <a:r>
              <a:rPr lang="et-EE" sz="3200"/>
              <a:t>on ohutum </a:t>
            </a:r>
          </a:p>
          <a:p>
            <a:pPr algn="ctr"/>
            <a:r>
              <a:rPr lang="et-EE" sz="3200"/>
              <a:t>panna koolikott </a:t>
            </a:r>
          </a:p>
          <a:p>
            <a:pPr algn="ctr"/>
            <a:r>
              <a:rPr lang="et-EE" sz="3200"/>
              <a:t>lae all asuvasse </a:t>
            </a:r>
          </a:p>
          <a:p>
            <a:pPr algn="ctr"/>
            <a:r>
              <a:rPr lang="et-EE" sz="3200"/>
              <a:t>riiulisse.</a:t>
            </a:r>
            <a:endParaRPr lang="et-EE" sz="3200">
              <a:ln w="0"/>
              <a:effectLst>
                <a:outerShdw blurRad="38100" dist="19050" dir="2700000" algn="tl" rotWithShape="0">
                  <a:schemeClr val="dk1">
                    <a:alpha val="40000"/>
                  </a:schemeClr>
                </a:outerShdw>
              </a:effectLst>
            </a:endParaRPr>
          </a:p>
        </p:txBody>
      </p:sp>
      <p:sp>
        <p:nvSpPr>
          <p:cNvPr id="12" name="TextBox 11">
            <a:extLst>
              <a:ext uri="{FF2B5EF4-FFF2-40B4-BE49-F238E27FC236}">
                <a16:creationId xmlns:a16="http://schemas.microsoft.com/office/drawing/2014/main" id="{6505F8E0-B5E0-4A3A-A59C-D4EA49F5C4AD}"/>
              </a:ext>
            </a:extLst>
          </p:cNvPr>
          <p:cNvSpPr txBox="1">
            <a:spLocks noChangeAspect="1"/>
          </p:cNvSpPr>
          <p:nvPr/>
        </p:nvSpPr>
        <p:spPr>
          <a:xfrm>
            <a:off x="403573" y="1196752"/>
            <a:ext cx="4765964" cy="4275794"/>
          </a:xfrm>
          <a:prstGeom prst="rect">
            <a:avLst/>
          </a:prstGeom>
          <a:noFill/>
        </p:spPr>
        <p:txBody>
          <a:bodyPr wrap="square" tIns="0" bIns="0" rtlCol="0" anchor="ctr" anchorCtr="0">
            <a:noAutofit/>
          </a:bodyPr>
          <a:lstStyle/>
          <a:p>
            <a:pPr algn="ctr"/>
            <a:r>
              <a:rPr lang="et-EE" sz="3200" dirty="0"/>
              <a:t>Bussis istudes </a:t>
            </a:r>
          </a:p>
          <a:p>
            <a:pPr algn="ctr"/>
            <a:r>
              <a:rPr lang="et-EE" sz="3200" dirty="0"/>
              <a:t>võib jätta </a:t>
            </a:r>
          </a:p>
          <a:p>
            <a:pPr algn="ctr"/>
            <a:r>
              <a:rPr lang="et-EE" sz="3200" dirty="0"/>
              <a:t>koolikoti selga, </a:t>
            </a:r>
          </a:p>
          <a:p>
            <a:pPr algn="ctr"/>
            <a:r>
              <a:rPr lang="et-EE" sz="3200" dirty="0"/>
              <a:t>kui turvavöö on </a:t>
            </a:r>
          </a:p>
          <a:p>
            <a:pPr algn="ctr"/>
            <a:r>
              <a:rPr lang="et-EE" sz="3200" dirty="0"/>
              <a:t>korralikult kinnitatud.</a:t>
            </a:r>
            <a:endParaRPr lang="et-EE"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87435367"/>
      </p:ext>
    </p:extLst>
  </p:cSld>
  <p:clrMapOvr>
    <a:masterClrMapping/>
  </p:clrMapOvr>
  <mc:AlternateContent xmlns:mc="http://schemas.openxmlformats.org/markup-compatibility/2006" xmlns:p14="http://schemas.microsoft.com/office/powerpoint/2010/main">
    <mc:Choice Requires="p14">
      <p:transition>
        <p:split orient="vert"/>
      </p:transition>
    </mc:Choice>
    <mc:Fallback xmlns="">
      <p:transition>
        <p:split orient="vert"/>
      </p:transition>
    </mc:Fallback>
  </mc:AlternateContent>
</p:sld>
</file>

<file path=ppt/theme/theme1.xml><?xml version="1.0" encoding="utf-8"?>
<a:theme xmlns:a="http://schemas.openxmlformats.org/drawingml/2006/main" name="Office Theme">
  <a:themeElements>
    <a:clrScheme name="Office'i kujundu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i kujundus">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i kujundu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TotalTime>
  <Words>2758</Words>
  <Application>Microsoft Office PowerPoint</Application>
  <PresentationFormat>Laiekraan</PresentationFormat>
  <Paragraphs>639</Paragraphs>
  <Slides>69</Slides>
  <Notes>41</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69</vt:i4>
      </vt:variant>
    </vt:vector>
  </HeadingPairs>
  <TitlesOfParts>
    <vt:vector size="73" baseType="lpstr">
      <vt:lpstr>Arial</vt:lpstr>
      <vt:lpstr>Calibri</vt:lpstr>
      <vt:lpstr>Calibri Light</vt:lpstr>
      <vt:lpstr>Office Theme</vt:lpstr>
      <vt:lpstr>LIIKLUSTEEMALINE “RAPUTA MAHA”  MÄNG</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LIIKLUSTEEMALINE “RAPUTA MAHA”  MÄNG</dc:title>
  <dc:creator>Diana Okas</dc:creator>
  <cp:lastModifiedBy>Kerli Tallo</cp:lastModifiedBy>
  <cp:revision>22</cp:revision>
  <dcterms:created xsi:type="dcterms:W3CDTF">2020-12-16T14:27:28Z</dcterms:created>
  <dcterms:modified xsi:type="dcterms:W3CDTF">2021-10-26T09:01:47Z</dcterms:modified>
</cp:coreProperties>
</file>