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27"/>
  </p:notesMasterIdLst>
  <p:handoutMasterIdLst>
    <p:handoutMasterId r:id="rId28"/>
  </p:handoutMasterIdLst>
  <p:sldIdLst>
    <p:sldId id="385" r:id="rId2"/>
    <p:sldId id="474" r:id="rId3"/>
    <p:sldId id="475" r:id="rId4"/>
    <p:sldId id="472" r:id="rId5"/>
    <p:sldId id="473" r:id="rId6"/>
    <p:sldId id="476" r:id="rId7"/>
    <p:sldId id="477" r:id="rId8"/>
    <p:sldId id="478" r:id="rId9"/>
    <p:sldId id="479" r:id="rId10"/>
    <p:sldId id="396" r:id="rId11"/>
    <p:sldId id="397" r:id="rId12"/>
    <p:sldId id="480" r:id="rId13"/>
    <p:sldId id="481" r:id="rId14"/>
    <p:sldId id="408" r:id="rId15"/>
    <p:sldId id="409" r:id="rId16"/>
    <p:sldId id="468" r:id="rId17"/>
    <p:sldId id="469" r:id="rId18"/>
    <p:sldId id="482" r:id="rId19"/>
    <p:sldId id="483" r:id="rId20"/>
    <p:sldId id="470" r:id="rId21"/>
    <p:sldId id="471" r:id="rId22"/>
    <p:sldId id="444" r:id="rId23"/>
    <p:sldId id="446" r:id="rId24"/>
    <p:sldId id="455" r:id="rId25"/>
    <p:sldId id="456" r:id="rId26"/>
  </p:sldIdLst>
  <p:sldSz cx="8999538" cy="6840538"/>
  <p:notesSz cx="9926638" cy="6797675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99FF"/>
    <a:srgbClr val="0066FF"/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021" autoAdjust="0"/>
  </p:normalViewPr>
  <p:slideViewPr>
    <p:cSldViewPr>
      <p:cViewPr varScale="1">
        <p:scale>
          <a:sx n="83" d="100"/>
          <a:sy n="83" d="100"/>
        </p:scale>
        <p:origin x="2382" y="96"/>
      </p:cViewPr>
      <p:guideLst>
        <p:guide orient="horz" pos="2154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5621697" y="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5BEF3-9C0D-4B61-B6A9-72E8582BB8AF}" type="datetimeFigureOut">
              <a:rPr lang="et-EE" smtClean="0"/>
              <a:pPr/>
              <a:t>18.07.2018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0" y="6456325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5621697" y="6456325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34445-D705-4ED7-9237-0A95FA5B88D2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92789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5621697" y="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D49BB-FBC0-4671-8F4C-B61C4EE6078F}" type="datetimeFigureOut">
              <a:rPr lang="et-EE" smtClean="0"/>
              <a:pPr/>
              <a:t>18.07.2018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3286125" y="509588"/>
            <a:ext cx="335438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992202" y="3228706"/>
            <a:ext cx="7942238" cy="305911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6456325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5621697" y="6456325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C6460-37AF-4F27-B2E3-33C301BCF89B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9090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6125" y="509588"/>
            <a:ext cx="335438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t-EE" altLang="et-EE" dirty="0"/>
          </a:p>
        </p:txBody>
      </p:sp>
      <p:sp>
        <p:nvSpPr>
          <p:cNvPr id="35844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F76D84-8451-4C19-BC9D-67FF4945FF62}" type="slidenum">
              <a:rPr lang="et-EE" altLang="et-EE" smtClean="0">
                <a:latin typeface="Book Antiqua" pitchFamily="18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t-EE" altLang="et-EE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586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6125" y="509588"/>
            <a:ext cx="335438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t-EE" altLang="et-EE" dirty="0"/>
          </a:p>
        </p:txBody>
      </p:sp>
      <p:sp>
        <p:nvSpPr>
          <p:cNvPr id="45060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C10647-9CD4-4384-A491-8AD98C7B44FB}" type="slidenum">
              <a:rPr lang="et-EE" altLang="et-EE" smtClean="0">
                <a:latin typeface="Book Antiqua" pitchFamily="18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t-EE" altLang="et-EE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564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6125" y="509588"/>
            <a:ext cx="335438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t-EE" altLang="et-EE"/>
          </a:p>
        </p:txBody>
      </p:sp>
      <p:sp>
        <p:nvSpPr>
          <p:cNvPr id="52228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7AB4A6-90F0-4A5E-ACE9-9E124189BD5E}" type="slidenum">
              <a:rPr lang="et-EE" altLang="et-EE" smtClean="0">
                <a:latin typeface="Book Antiqua" pitchFamily="18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t-EE" altLang="et-EE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4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6125" y="509588"/>
            <a:ext cx="335438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t-EE" altLang="et-EE" dirty="0"/>
          </a:p>
        </p:txBody>
      </p:sp>
      <p:sp>
        <p:nvSpPr>
          <p:cNvPr id="49156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8F7C88-21F3-4C20-BF3B-6C2E54BF372B}" type="slidenum">
              <a:rPr lang="et-EE" altLang="et-EE" smtClean="0">
                <a:latin typeface="Book Antiqua" pitchFamily="18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t-EE" altLang="et-EE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00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6125" y="509588"/>
            <a:ext cx="335438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t-EE" altLang="et-EE" dirty="0"/>
          </a:p>
        </p:txBody>
      </p:sp>
      <p:sp>
        <p:nvSpPr>
          <p:cNvPr id="50180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8C9282-E11B-44E4-B1F8-63487DF900C1}" type="slidenum">
              <a:rPr lang="et-EE" altLang="et-EE" smtClean="0">
                <a:latin typeface="Book Antiqua" pitchFamily="18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t-EE" altLang="et-EE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108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 altLang="et-EE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0900" indent="-2888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5230" indent="-2310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7322" indent="-2310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9414" indent="-2310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1506" indent="-2310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3598" indent="-2310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5690" indent="-2310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7782" indent="-2310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CCBEC7-BB2C-4AD2-86C5-75C518773B0F}" type="slidenum">
              <a:rPr lang="et-EE" altLang="et-EE" smtClean="0"/>
              <a:pPr eaLnBrk="1" hangingPunct="1">
                <a:spcBef>
                  <a:spcPct val="0"/>
                </a:spcBef>
              </a:pPr>
              <a:t>22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316904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6125" y="509588"/>
            <a:ext cx="335438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t-EE" altLang="et-EE" dirty="0"/>
          </a:p>
        </p:txBody>
      </p:sp>
      <p:sp>
        <p:nvSpPr>
          <p:cNvPr id="40964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83265E-1CA9-4BA3-8EC9-E9ABB44E229C}" type="slidenum">
              <a:rPr lang="et-EE" altLang="et-EE" smtClean="0">
                <a:latin typeface="Book Antiqua" pitchFamily="18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t-EE" altLang="et-EE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286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6125" y="509588"/>
            <a:ext cx="335438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t-EE" altLang="et-EE" dirty="0"/>
          </a:p>
        </p:txBody>
      </p:sp>
      <p:sp>
        <p:nvSpPr>
          <p:cNvPr id="41988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2A678B-2BD5-49AD-9225-4715324BF4E4}" type="slidenum">
              <a:rPr lang="et-EE" altLang="et-EE" smtClean="0">
                <a:latin typeface="Book Antiqua" pitchFamily="18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t-EE" altLang="et-EE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132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6125" y="509588"/>
            <a:ext cx="335438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t-EE" altLang="et-EE" dirty="0"/>
              <a:t>Kas selleks, et mõnusasti pead toetada ja puhata või millekski muuks?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4D80EA-E3CA-4A17-9240-F33A6C8424B7}" type="slidenum">
              <a:rPr lang="et-EE" altLang="et-EE" smtClean="0">
                <a:latin typeface="Book Antiqua" pitchFamily="18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t-EE" altLang="et-EE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171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6125" y="509588"/>
            <a:ext cx="335438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t-EE" altLang="et-EE" dirty="0"/>
          </a:p>
        </p:txBody>
      </p:sp>
      <p:sp>
        <p:nvSpPr>
          <p:cNvPr id="37892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178870-ACAA-4E1F-AC4C-4A45313EFEC1}" type="slidenum">
              <a:rPr lang="et-EE" altLang="et-EE" smtClean="0">
                <a:latin typeface="Book Antiqua" pitchFamily="18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t-EE" altLang="et-EE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067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6125" y="509588"/>
            <a:ext cx="335438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rtl="0"/>
            <a:r>
              <a:rPr lang="et-E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jõud_kg</a:t>
            </a:r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(0.5 * </a:t>
            </a:r>
            <a:r>
              <a:rPr lang="et-E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kaal_kg</a:t>
            </a:r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* (</a:t>
            </a:r>
            <a:r>
              <a:rPr lang="et-E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kiirus_kmh</a:t>
            </a:r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3.6)^2 / (0.3))/9.8</a:t>
            </a:r>
          </a:p>
          <a:p>
            <a:pPr rtl="0"/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0.3 on seal vahemaa mis läbitakse (meetrites) ehk siis antud juhul liigub inimene 30cm avarii käigus.</a:t>
            </a:r>
          </a:p>
          <a:p>
            <a:endParaRPr lang="et-EE" altLang="et-EE" dirty="0"/>
          </a:p>
        </p:txBody>
      </p:sp>
      <p:sp>
        <p:nvSpPr>
          <p:cNvPr id="43012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5C1E42-CCFD-48F6-849E-1F922DF42223}" type="slidenum">
              <a:rPr lang="et-EE" altLang="et-EE" smtClean="0">
                <a:latin typeface="Book Antiqua" pitchFamily="18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t-EE" altLang="et-EE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847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6125" y="509588"/>
            <a:ext cx="335438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t-EE" altLang="et-EE" dirty="0"/>
          </a:p>
        </p:txBody>
      </p:sp>
      <p:sp>
        <p:nvSpPr>
          <p:cNvPr id="44036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6D34EE-2020-4AAE-8BFB-72D351A0F284}" type="slidenum">
              <a:rPr lang="et-EE" altLang="et-EE" smtClean="0">
                <a:latin typeface="Book Antiqua" pitchFamily="18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t-EE" altLang="et-EE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573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6125" y="509588"/>
            <a:ext cx="335438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t-EE" altLang="et-EE" dirty="0"/>
          </a:p>
        </p:txBody>
      </p:sp>
      <p:sp>
        <p:nvSpPr>
          <p:cNvPr id="38916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9D6EF9-9516-4B49-9D52-19D5AA23E383}" type="slidenum">
              <a:rPr lang="et-EE" altLang="et-EE" smtClean="0">
                <a:latin typeface="Book Antiqua" pitchFamily="18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t-EE" altLang="et-EE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190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6125" y="509588"/>
            <a:ext cx="335438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rtl="0"/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Turvavöö koosneb kahest harust. Üks kulgeb üle õla diagonaalis vaagnani ning teine üle vaagna ja reite ülemise osa risti keha teljega. Need kehapiirkonnad on kõige tugevamad löökidele vastustama.</a:t>
            </a:r>
          </a:p>
          <a:p>
            <a:pPr rtl="0"/>
            <a:endParaRPr lang="et-E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Autos istudes tee ülerõivas (nt paks jope) eest lahti ja kinnita</a:t>
            </a:r>
            <a:r>
              <a:rPr lang="et-E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turvavöö nii, et paksud riided ei jääks keha ja turvavöö vahele.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Pinguta üle rinna jooksvat rihma. Lõdvalt või kaenla alt asetatud turvavöö ei hoia sind paigal ning libised selle alt välja, sa võid isegi autost välja lennata.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Jälgi, et turvavöö jookseks üle rangluu, mitte üle kaela või õlast allpool, ning võimalikult puusaliigese lähedalt, mitte üle kõhu. Üle kõhu kulgev turvavöö surub kokku sinu kõhuorganid ning põhjustada täiendavaid eluohtlikke vigastusi.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Kindlasti ei tohi panna turvavööd ka ühe või mõlema reie alt läbi. 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Enne pikka sõitu käi ära tualetis, sest kokkupõrke korral võib täis põis turvavöö survel lõhkeda.</a:t>
            </a:r>
          </a:p>
          <a:p>
            <a:pPr rtl="0"/>
            <a:endParaRPr lang="et-E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9940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C59066-947C-439F-90E7-8F44563A38F6}" type="slidenum">
              <a:rPr lang="et-EE" altLang="et-EE" smtClean="0">
                <a:latin typeface="Book Antiqua" pitchFamily="18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t-EE" altLang="et-EE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456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6460-37AF-4F27-B2E3-33C301BCF89B}" type="slidenum">
              <a:rPr lang="et-EE" smtClean="0"/>
              <a:pPr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68294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6125" y="509588"/>
            <a:ext cx="335438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t-EE" altLang="et-EE"/>
          </a:p>
        </p:txBody>
      </p:sp>
      <p:sp>
        <p:nvSpPr>
          <p:cNvPr id="51204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CEF233F-0A39-4CEA-AEF0-C3563FF3CB69}" type="slidenum">
              <a:rPr lang="et-EE" altLang="et-EE" smtClean="0">
                <a:latin typeface="Book Antiqua" pitchFamily="18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t-EE" altLang="et-EE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845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74688" y="2125663"/>
            <a:ext cx="7650162" cy="1465262"/>
          </a:xfrm>
        </p:spPr>
        <p:txBody>
          <a:bodyPr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49375" y="3876675"/>
            <a:ext cx="6300788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t-EE"/>
              <a:t>Klõpsake juhtslaidi alamtiitli laadi redigeerimiseks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2065A-43BF-4AB6-8887-89BC9E26672F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72784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AF837-2008-4989-B00B-9DBDEA04717C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1542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432425"/>
          </a:xfrm>
        </p:spPr>
        <p:txBody>
          <a:bodyPr vert="eaVert"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432425"/>
          </a:xfrm>
        </p:spPr>
        <p:txBody>
          <a:bodyPr vert="eaVert"/>
          <a:lstStyle/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DAE9C-43A5-4163-ACAE-96CA8CB8F6FB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74917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handatud paig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EF35E-C37A-42A4-B6DA-7E71ED2A46D7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4838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80266-B28A-4581-9433-09031FA26A94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2544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11200" y="4395788"/>
            <a:ext cx="7648575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/>
              <a:t>Klõpsake tiitlilaadi muutmiseks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11200" y="2898775"/>
            <a:ext cx="7648575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3DD40-B523-4141-9047-624D53DD18D8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6540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3965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3965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C3B54-529E-4044-9A59-E3FE72E2D57D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39601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9263" y="274638"/>
            <a:ext cx="8101012" cy="1139825"/>
          </a:xfrm>
        </p:spPr>
        <p:txBody>
          <a:bodyPr/>
          <a:lstStyle>
            <a:lvl1pPr>
              <a:defRPr/>
            </a:lvl1pPr>
          </a:lstStyle>
          <a:p>
            <a:r>
              <a:rPr lang="et-EE"/>
              <a:t>Klõpsake tiitlilaadi muutmiseks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49263" y="1531938"/>
            <a:ext cx="3976687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49263" y="2170113"/>
            <a:ext cx="3976687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572000" y="1531938"/>
            <a:ext cx="397827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572000" y="2170113"/>
            <a:ext cx="3978275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C8096-EB25-4E3F-97C1-F6EB3A6B3A53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8183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0CAF7-132A-4B0C-B025-796F7FDF3ED8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3309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3DDBA-DB86-47B8-9C9F-39A5AD575C61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5871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9263" y="273050"/>
            <a:ext cx="2962275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/>
              <a:t>Klõpsake tiitlilaadi muutmiseks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17900" y="273050"/>
            <a:ext cx="5032375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49263" y="1431925"/>
            <a:ext cx="2962275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E4B0B-CE41-446E-8F2F-0C7AF96684D7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08588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63713" y="4787900"/>
            <a:ext cx="5400675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/>
              <a:t>Klõpsake tiitlilaadi muutmiseks</a:t>
            </a:r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63713" y="611188"/>
            <a:ext cx="5400675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63713" y="5353050"/>
            <a:ext cx="5400675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C2D2B-38C3-4BFD-916C-403EA87911E3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7684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/>
              <a:t>Click to edit the outline text format</a:t>
            </a:r>
          </a:p>
          <a:p>
            <a:pPr lvl="1"/>
            <a:r>
              <a:rPr lang="en-GB" altLang="et-EE"/>
              <a:t>Second Outline Level</a:t>
            </a:r>
          </a:p>
          <a:p>
            <a:pPr lvl="2"/>
            <a:r>
              <a:rPr lang="en-GB" altLang="et-EE"/>
              <a:t>Third Outline Level</a:t>
            </a:r>
          </a:p>
          <a:p>
            <a:pPr lvl="3"/>
            <a:r>
              <a:rPr lang="en-GB" altLang="et-EE"/>
              <a:t>Fourth Outline Level</a:t>
            </a:r>
          </a:p>
          <a:p>
            <a:pPr lvl="4"/>
            <a:r>
              <a:rPr lang="en-GB" altLang="et-EE"/>
              <a:t>Fifth Outline Level</a:t>
            </a:r>
          </a:p>
          <a:p>
            <a:pPr lvl="4"/>
            <a:r>
              <a:rPr lang="en-GB" altLang="et-EE"/>
              <a:t>Sixth Outline Level</a:t>
            </a:r>
          </a:p>
          <a:p>
            <a:pPr lvl="4"/>
            <a:r>
              <a:rPr lang="en-GB" altLang="et-EE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t-E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3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t-E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142EAEA3-64C7-492E-831B-FA1EB5BCB698}" type="slidenum">
              <a:rPr lang="et-EE"/>
              <a:pPr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1302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449263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00">
          <a:solidFill>
            <a:srgbClr val="000000"/>
          </a:solidFill>
          <a:latin typeface="Roboto Condensed"/>
          <a:ea typeface="Microsoft YaHei" pitchFamily="34" charset="-122"/>
        </a:defRPr>
      </a:lvl2pPr>
      <a:lvl3pPr algn="l" defTabSz="449263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00">
          <a:solidFill>
            <a:srgbClr val="000000"/>
          </a:solidFill>
          <a:latin typeface="Roboto Condensed"/>
          <a:ea typeface="Microsoft YaHei" pitchFamily="34" charset="-122"/>
        </a:defRPr>
      </a:lvl3pPr>
      <a:lvl4pPr algn="l" defTabSz="449263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00">
          <a:solidFill>
            <a:srgbClr val="000000"/>
          </a:solidFill>
          <a:latin typeface="Roboto Condensed"/>
          <a:ea typeface="Microsoft YaHei" pitchFamily="34" charset="-122"/>
        </a:defRPr>
      </a:lvl4pPr>
      <a:lvl5pPr algn="l" defTabSz="449263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00">
          <a:solidFill>
            <a:srgbClr val="000000"/>
          </a:solidFill>
          <a:latin typeface="Roboto Condensed"/>
          <a:ea typeface="Microsoft YaHei" pitchFamily="34" charset="-122"/>
        </a:defRPr>
      </a:lvl5pPr>
      <a:lvl6pPr marL="25146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00">
          <a:solidFill>
            <a:srgbClr val="000000"/>
          </a:solidFill>
          <a:latin typeface="Roboto Condensed"/>
          <a:ea typeface="Microsoft YaHei" pitchFamily="34" charset="-122"/>
        </a:defRPr>
      </a:lvl6pPr>
      <a:lvl7pPr marL="29718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00">
          <a:solidFill>
            <a:srgbClr val="000000"/>
          </a:solidFill>
          <a:latin typeface="Roboto Condensed"/>
          <a:ea typeface="Microsoft YaHei" pitchFamily="34" charset="-122"/>
        </a:defRPr>
      </a:lvl7pPr>
      <a:lvl8pPr marL="34290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00">
          <a:solidFill>
            <a:srgbClr val="000000"/>
          </a:solidFill>
          <a:latin typeface="Roboto Condensed"/>
          <a:ea typeface="Microsoft YaHei" pitchFamily="34" charset="-122"/>
        </a:defRPr>
      </a:lvl8pPr>
      <a:lvl9pPr marL="38862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00">
          <a:solidFill>
            <a:srgbClr val="000000"/>
          </a:solidFill>
          <a:latin typeface="Roboto Condensed"/>
          <a:ea typeface="Microsoft YaHei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10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0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10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10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1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11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11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11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11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8.xml"/><Relationship Id="rId3" Type="http://schemas.openxmlformats.org/officeDocument/2006/relationships/slide" Target="slide2.xml"/><Relationship Id="rId7" Type="http://schemas.openxmlformats.org/officeDocument/2006/relationships/slide" Target="slide4.xml"/><Relationship Id="rId12" Type="http://schemas.openxmlformats.org/officeDocument/2006/relationships/slide" Target="slide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11" Type="http://schemas.openxmlformats.org/officeDocument/2006/relationships/slide" Target="slide6.xml"/><Relationship Id="rId5" Type="http://schemas.openxmlformats.org/officeDocument/2006/relationships/slide" Target="slide14.xml"/><Relationship Id="rId10" Type="http://schemas.openxmlformats.org/officeDocument/2006/relationships/slide" Target="slide22.xml"/><Relationship Id="rId4" Type="http://schemas.openxmlformats.org/officeDocument/2006/relationships/slide" Target="slide8.xml"/><Relationship Id="rId9" Type="http://schemas.openxmlformats.org/officeDocument/2006/relationships/slide" Target="slide16.xml"/><Relationship Id="rId14" Type="http://schemas.openxmlformats.org/officeDocument/2006/relationships/slide" Target="slide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ee/url?sa=i&amp;rct=j&amp;q=&amp;esrc=s&amp;source=images&amp;cd=&amp;cad=rja&amp;uact=8&amp;ved=0ahUKEwiE6NnfysTKAhVD1RQKHQV6CTUQjRwIBw&amp;url=http://www.lastekas.ee/index.php?go%3Djutt%26news_id%3D516&amp;psig=AFQjCNHd3F2pIZbohbYTDJh0l4pW7L4pMA&amp;ust=1453798166961309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slide" Target="slide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ee/url?sa=i&amp;rct=j&amp;q=vasakp%C3%B6%C3%B6re+jalgratas&amp;source=images&amp;cd=&amp;cad=rja&amp;docid=O7qIgyl98ZZq0M&amp;tbnid=249B5nNcv2VXUM:&amp;ved=0CAUQjRw&amp;url=http://jalgratas.comyr.com/veebilehed-uued/076-kuidas_sooritada_vasakpooret.htm&amp;ei=AoyTUdyhK6Ti4QSk9ICQCQ&amp;bvm=bv.46471029,d.bGE&amp;psig=AFQjCNFaYvdx1jU1myrzgOyHYPdRGIWNVQ&amp;ust=1368710328252631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www.google.ee/url?sa=i&amp;rct=j&amp;q=ohutu%20vasakp%C3%B6%C3%B6re%20jalgratas&amp;source=images&amp;cd=&amp;cad=rja&amp;docid=4rw40u4zvxaKSM&amp;tbnid=6pLbP9VXpwpC8M:&amp;ved=0CAUQjRw&amp;url=http://lemill.net/lemill-server/content/exercises/arvestus-jalgratta-asukoht-teel&amp;ei=CYuTUfqBKomz4AS28YCgCw&amp;bvm=bv.46471029,d.bGE&amp;psig=AFQjCNF0yoLlrDUgtpaW8GUJIPuus_CXww&amp;ust=136871024814246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xtrat.liikenneturva.fi/heijastin/en/" TargetMode="External"/><Relationship Id="rId5" Type="http://schemas.openxmlformats.org/officeDocument/2006/relationships/image" Target="../media/image1.png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ee/url?sa=i&amp;rct=j&amp;q=&amp;esrc=s&amp;source=images&amp;cd=&amp;ved=0ahUKEwiF0vTTz73KAhULvBQKHTtwDwQQjRwIBw&amp;url=https://www.osta.ee/kohe-olemas-guess-flooraline-kaekott-carryall-valge-71881432.html&amp;psig=AFQjCNE99N7VUowfbTFrIWfqqeFxwLP-Wg&amp;ust=1453553550351353" TargetMode="External"/><Relationship Id="rId13" Type="http://schemas.openxmlformats.org/officeDocument/2006/relationships/image" Target="../media/image1.png"/><Relationship Id="rId3" Type="http://schemas.openxmlformats.org/officeDocument/2006/relationships/hyperlink" Target="http://www.google.ee/url?sa=i&amp;rct=j&amp;q=&amp;esrc=s&amp;source=images&amp;cd=&amp;cad=rja&amp;uact=8&amp;ved=0ahUKEwjlzO3orL3KAhWIVhoKHadrBk4QjRwIBw&amp;url=http://www.minulemmikule.ee/artiklid/kaitumine/koerad-ja-ilutulestiku-kartus/&amp;psig=AFQjCNED87RW1Q-L2zB3KvM-1Y50NgCZ9A&amp;ust=1453549713998429" TargetMode="External"/><Relationship Id="rId7" Type="http://schemas.openxmlformats.org/officeDocument/2006/relationships/image" Target="../media/image5.jpeg"/><Relationship Id="rId12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ee/url?sa=i&amp;rct=j&amp;q=&amp;esrc=s&amp;source=images&amp;cd=&amp;cad=rja&amp;uact=8&amp;ved=0ahUKEwiMvJvNur3KAhUK1xQKHZWHArcQjRwIBw&amp;url=http://www.saaremaavesi.ee/tooted.html&amp;psig=AFQjCNFqDOb9trjDx2GWvS9ZgBndYVCGMg&amp;ust=1453553404240591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png"/><Relationship Id="rId10" Type="http://schemas.openxmlformats.org/officeDocument/2006/relationships/hyperlink" Target="http://www.google.ee/url?sa=i&amp;rct=j&amp;q=&amp;esrc=s&amp;source=images&amp;cd=&amp;cad=rja&amp;uact=8&amp;ved=0ahUKEwjO7OTFisfKAhVCwxoKHVIpB5MQjRwIBw&amp;url=http://www.byroomaailm.ee/pood/kontoritarbed/koolikotid/ranitsad/ranitsa-komplekt-sbs-light-t-rex-ranits-ta-idetus-suur-pinal-va-ike-pinal-jalatsikott-rahakott-129098ha&amp;psig=AFQjCNFVe5zuY9dsUyQHecYGVr3DxsDVQQ&amp;ust=1453815747891211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e/url?sa=i&amp;rct=j&amp;q=&amp;esrc=s&amp;source=images&amp;cd=&amp;cad=rja&amp;uact=8&amp;ved=0ahUKEwjykoamnsfKAhUGiRoKHUZ5CJ0QjRwIBw&amp;url=https://www.pinterest.com/pin/449867450250560471/&amp;psig=AFQjCNHotTdSD1M7n5HOkS9sm0vCUOlCkQ&amp;ust=145388925367615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slide" Target="slide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317802"/>
              </p:ext>
            </p:extLst>
          </p:nvPr>
        </p:nvGraphicFramePr>
        <p:xfrm>
          <a:off x="395313" y="1091981"/>
          <a:ext cx="8208914" cy="484927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7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6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15169">
                <a:tc>
                  <a:txBody>
                    <a:bodyPr/>
                    <a:lstStyle/>
                    <a:p>
                      <a:pPr algn="ctr"/>
                      <a:r>
                        <a:rPr lang="et-EE" sz="2600" b="1" dirty="0">
                          <a:solidFill>
                            <a:srgbClr val="0070C0"/>
                          </a:solidFill>
                        </a:rPr>
                        <a:t>Auto</a:t>
                      </a:r>
                    </a:p>
                  </a:txBody>
                  <a:tcPr marL="90001" marR="90001" marT="45598" marB="4559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600" b="1" dirty="0">
                          <a:solidFill>
                            <a:srgbClr val="0070C0"/>
                          </a:solidFill>
                        </a:rPr>
                        <a:t>Jalgratas</a:t>
                      </a:r>
                    </a:p>
                  </a:txBody>
                  <a:tcPr marL="90001" marR="90001" marT="45598" marB="4559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600" b="1" dirty="0">
                          <a:solidFill>
                            <a:srgbClr val="0070C0"/>
                          </a:solidFill>
                        </a:rPr>
                        <a:t>Jalgratas </a:t>
                      </a:r>
                    </a:p>
                    <a:p>
                      <a:pPr algn="ctr"/>
                      <a:r>
                        <a:rPr lang="et-EE" sz="2600" b="1" dirty="0">
                          <a:solidFill>
                            <a:srgbClr val="0070C0"/>
                          </a:solidFill>
                        </a:rPr>
                        <a:t>ja reeglid</a:t>
                      </a:r>
                    </a:p>
                  </a:txBody>
                  <a:tcPr marL="90001" marR="90001" marT="45598" marB="4559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600" b="1" dirty="0">
                          <a:solidFill>
                            <a:srgbClr val="0070C0"/>
                          </a:solidFill>
                        </a:rPr>
                        <a:t>Muu</a:t>
                      </a:r>
                    </a:p>
                  </a:txBody>
                  <a:tcPr marL="90001" marR="90001" marT="45598" marB="4559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1368">
                <a:tc>
                  <a:txBody>
                    <a:bodyPr/>
                    <a:lstStyle/>
                    <a:p>
                      <a:pPr algn="ctr"/>
                      <a:r>
                        <a:rPr lang="et-EE" sz="2600" b="1" dirty="0">
                          <a:solidFill>
                            <a:srgbClr val="0070C0"/>
                          </a:solidFill>
                          <a:hlinkClick r:id="rId3" action="ppaction://hlinksldjump"/>
                        </a:rPr>
                        <a:t>5</a:t>
                      </a:r>
                      <a:endParaRPr lang="et-EE" sz="2600" b="1" dirty="0">
                        <a:solidFill>
                          <a:srgbClr val="0070C0"/>
                        </a:solidFill>
                      </a:endParaRPr>
                    </a:p>
                  </a:txBody>
                  <a:tcPr marL="90001" marR="90001" marT="45598" marB="4559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600" b="1" dirty="0">
                          <a:solidFill>
                            <a:srgbClr val="0070C0"/>
                          </a:solidFill>
                          <a:hlinkClick r:id="rId4" action="ppaction://hlinksldjump"/>
                        </a:rPr>
                        <a:t>5</a:t>
                      </a:r>
                      <a:endParaRPr lang="et-EE" sz="2600" b="1" dirty="0">
                        <a:solidFill>
                          <a:srgbClr val="0070C0"/>
                        </a:solidFill>
                      </a:endParaRPr>
                    </a:p>
                  </a:txBody>
                  <a:tcPr marL="90001" marR="90001" marT="45598" marB="4559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600" b="1" dirty="0">
                          <a:solidFill>
                            <a:srgbClr val="0070C0"/>
                          </a:solidFill>
                          <a:hlinkClick r:id="rId5" action="ppaction://hlinksldjump"/>
                        </a:rPr>
                        <a:t>5</a:t>
                      </a:r>
                      <a:endParaRPr lang="et-EE" sz="2600" b="1" dirty="0">
                        <a:solidFill>
                          <a:srgbClr val="0070C0"/>
                        </a:solidFill>
                      </a:endParaRPr>
                    </a:p>
                  </a:txBody>
                  <a:tcPr marL="90001" marR="90001" marT="45598" marB="4559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600" b="1" dirty="0">
                          <a:solidFill>
                            <a:srgbClr val="0070C0"/>
                          </a:solidFill>
                          <a:hlinkClick r:id="rId6" action="ppaction://hlinksldjump"/>
                        </a:rPr>
                        <a:t>5</a:t>
                      </a:r>
                      <a:endParaRPr lang="et-EE" sz="2600" b="1" dirty="0">
                        <a:solidFill>
                          <a:srgbClr val="0070C0"/>
                        </a:solidFill>
                      </a:endParaRPr>
                    </a:p>
                  </a:txBody>
                  <a:tcPr marL="90001" marR="90001" marT="45598" marB="4559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1368">
                <a:tc>
                  <a:txBody>
                    <a:bodyPr/>
                    <a:lstStyle/>
                    <a:p>
                      <a:pPr algn="ctr"/>
                      <a:r>
                        <a:rPr lang="et-EE" sz="2600" b="1" dirty="0">
                          <a:solidFill>
                            <a:srgbClr val="0070C0"/>
                          </a:solidFill>
                          <a:hlinkClick r:id="rId7" action="ppaction://hlinksldjump"/>
                        </a:rPr>
                        <a:t>10</a:t>
                      </a:r>
                      <a:endParaRPr lang="et-EE" sz="2600" b="1" dirty="0">
                        <a:solidFill>
                          <a:srgbClr val="0070C0"/>
                        </a:solidFill>
                      </a:endParaRPr>
                    </a:p>
                  </a:txBody>
                  <a:tcPr marL="90001" marR="90001" marT="45598" marB="45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600" b="1" dirty="0">
                          <a:solidFill>
                            <a:srgbClr val="0070C0"/>
                          </a:solidFill>
                          <a:hlinkClick r:id="rId8" action="ppaction://hlinksldjump"/>
                        </a:rPr>
                        <a:t>10</a:t>
                      </a:r>
                      <a:endParaRPr lang="et-EE" sz="2600" b="1" dirty="0">
                        <a:solidFill>
                          <a:srgbClr val="0070C0"/>
                        </a:solidFill>
                      </a:endParaRPr>
                    </a:p>
                  </a:txBody>
                  <a:tcPr marL="90001" marR="90001" marT="45598" marB="45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600" b="1" dirty="0">
                          <a:solidFill>
                            <a:srgbClr val="0070C0"/>
                          </a:solidFill>
                          <a:hlinkClick r:id="rId9" action="ppaction://hlinksldjump"/>
                        </a:rPr>
                        <a:t>10</a:t>
                      </a:r>
                      <a:endParaRPr lang="et-EE" sz="2600" b="1" dirty="0">
                        <a:solidFill>
                          <a:srgbClr val="0070C0"/>
                        </a:solidFill>
                      </a:endParaRPr>
                    </a:p>
                  </a:txBody>
                  <a:tcPr marL="90001" marR="90001" marT="45598" marB="45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600" b="1" dirty="0">
                          <a:solidFill>
                            <a:srgbClr val="0070C0"/>
                          </a:solidFill>
                          <a:hlinkClick r:id="rId10" action="ppaction://hlinksldjump"/>
                        </a:rPr>
                        <a:t>10</a:t>
                      </a:r>
                      <a:endParaRPr lang="et-EE" sz="2600" b="1" dirty="0">
                        <a:solidFill>
                          <a:srgbClr val="0070C0"/>
                        </a:solidFill>
                      </a:endParaRPr>
                    </a:p>
                  </a:txBody>
                  <a:tcPr marL="90001" marR="90001" marT="45598" marB="4559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1368">
                <a:tc>
                  <a:txBody>
                    <a:bodyPr/>
                    <a:lstStyle/>
                    <a:p>
                      <a:pPr algn="ctr"/>
                      <a:r>
                        <a:rPr lang="et-EE" sz="2600" b="1" dirty="0">
                          <a:solidFill>
                            <a:srgbClr val="0070C0"/>
                          </a:solidFill>
                          <a:hlinkClick r:id="rId11" action="ppaction://hlinksldjump"/>
                        </a:rPr>
                        <a:t>15</a:t>
                      </a:r>
                      <a:endParaRPr lang="et-EE" sz="2600" b="1" dirty="0">
                        <a:solidFill>
                          <a:srgbClr val="0070C0"/>
                        </a:solidFill>
                      </a:endParaRPr>
                    </a:p>
                  </a:txBody>
                  <a:tcPr marL="90001" marR="90001" marT="45598" marB="4559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600" b="1" dirty="0">
                          <a:solidFill>
                            <a:srgbClr val="0070C0"/>
                          </a:solidFill>
                          <a:hlinkClick r:id="rId12" action="ppaction://hlinksldjump"/>
                        </a:rPr>
                        <a:t>15</a:t>
                      </a:r>
                      <a:endParaRPr lang="et-EE" sz="2600" b="1" dirty="0">
                        <a:solidFill>
                          <a:srgbClr val="0070C0"/>
                        </a:solidFill>
                      </a:endParaRPr>
                    </a:p>
                  </a:txBody>
                  <a:tcPr marL="90001" marR="90001" marT="45598" marB="4559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600" b="1" dirty="0">
                          <a:solidFill>
                            <a:srgbClr val="0070C0"/>
                          </a:solidFill>
                          <a:hlinkClick r:id="rId13" action="ppaction://hlinksldjump"/>
                        </a:rPr>
                        <a:t>15</a:t>
                      </a:r>
                      <a:endParaRPr lang="et-EE" sz="2600" b="1" dirty="0">
                        <a:solidFill>
                          <a:srgbClr val="0070C0"/>
                        </a:solidFill>
                      </a:endParaRPr>
                    </a:p>
                  </a:txBody>
                  <a:tcPr marL="90001" marR="90001" marT="45598" marB="4559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600" b="1" dirty="0">
                          <a:solidFill>
                            <a:srgbClr val="0070C0"/>
                          </a:solidFill>
                          <a:hlinkClick r:id="rId14" action="ppaction://hlinksldjump"/>
                        </a:rPr>
                        <a:t>15</a:t>
                      </a:r>
                      <a:endParaRPr lang="et-EE" sz="2600" b="1" dirty="0">
                        <a:solidFill>
                          <a:srgbClr val="0070C0"/>
                        </a:solidFill>
                      </a:endParaRPr>
                    </a:p>
                  </a:txBody>
                  <a:tcPr marL="90001" marR="90001" marT="45598" marB="4559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516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06604" y="1260029"/>
            <a:ext cx="8352928" cy="352839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2pPr>
            <a:lvl3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3pPr>
            <a:lvl4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4pPr>
            <a:lvl5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5pPr>
            <a:lvl6pPr marL="25146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6pPr>
            <a:lvl7pPr marL="29718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7pPr>
            <a:lvl8pPr marL="34290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8pPr>
            <a:lvl9pPr marL="38862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9pPr>
          </a:lstStyle>
          <a:p>
            <a:pPr algn="ctr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fi-FI" sz="4400" kern="0" dirty="0" err="1">
                <a:solidFill>
                  <a:srgbClr val="0033CC"/>
                </a:solidFill>
                <a:latin typeface="+mn-lt"/>
              </a:rPr>
              <a:t>Mis</a:t>
            </a:r>
            <a:r>
              <a:rPr lang="fi-FI" sz="4400" kern="0" dirty="0">
                <a:solidFill>
                  <a:srgbClr val="0033CC"/>
                </a:solidFill>
                <a:latin typeface="+mn-lt"/>
              </a:rPr>
              <a:t> </a:t>
            </a:r>
            <a:r>
              <a:rPr lang="fi-FI" sz="4400" kern="0" dirty="0" err="1">
                <a:solidFill>
                  <a:srgbClr val="0033CC"/>
                </a:solidFill>
                <a:latin typeface="+mn-lt"/>
              </a:rPr>
              <a:t>kuulub</a:t>
            </a:r>
            <a:r>
              <a:rPr lang="fi-FI" sz="4400" kern="0" dirty="0">
                <a:solidFill>
                  <a:srgbClr val="0033CC"/>
                </a:solidFill>
                <a:latin typeface="+mn-lt"/>
              </a:rPr>
              <a:t> </a:t>
            </a:r>
            <a:endParaRPr lang="et-EE" sz="4400" kern="0" dirty="0">
              <a:solidFill>
                <a:srgbClr val="0033CC"/>
              </a:solidFill>
              <a:latin typeface="+mn-lt"/>
            </a:endParaRPr>
          </a:p>
          <a:p>
            <a:pPr algn="ctr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fi-FI" sz="4400" kern="0" dirty="0" err="1">
                <a:solidFill>
                  <a:srgbClr val="0033CC"/>
                </a:solidFill>
                <a:latin typeface="+mn-lt"/>
              </a:rPr>
              <a:t>kohustusliku</a:t>
            </a:r>
            <a:r>
              <a:rPr lang="fi-FI" sz="4400" kern="0" dirty="0">
                <a:solidFill>
                  <a:srgbClr val="0033CC"/>
                </a:solidFill>
                <a:latin typeface="+mn-lt"/>
              </a:rPr>
              <a:t> </a:t>
            </a:r>
            <a:r>
              <a:rPr lang="fi-FI" sz="4400" kern="0" dirty="0" err="1">
                <a:solidFill>
                  <a:srgbClr val="0033CC"/>
                </a:solidFill>
                <a:latin typeface="+mn-lt"/>
              </a:rPr>
              <a:t>jalgratturi</a:t>
            </a:r>
            <a:r>
              <a:rPr lang="fi-FI" sz="4400" kern="0" dirty="0">
                <a:solidFill>
                  <a:srgbClr val="0033CC"/>
                </a:solidFill>
                <a:latin typeface="+mn-lt"/>
              </a:rPr>
              <a:t> </a:t>
            </a:r>
            <a:endParaRPr lang="et-EE" sz="4400" kern="0" dirty="0">
              <a:solidFill>
                <a:srgbClr val="0033CC"/>
              </a:solidFill>
              <a:latin typeface="+mn-lt"/>
            </a:endParaRPr>
          </a:p>
          <a:p>
            <a:pPr algn="ctr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fi-FI" sz="4400" kern="0" dirty="0">
                <a:solidFill>
                  <a:srgbClr val="0033CC"/>
                </a:solidFill>
                <a:latin typeface="+mn-lt"/>
              </a:rPr>
              <a:t>ja</a:t>
            </a:r>
            <a:r>
              <a:rPr lang="et-EE" sz="4400" kern="0" dirty="0">
                <a:solidFill>
                  <a:srgbClr val="0033CC"/>
                </a:solidFill>
                <a:latin typeface="+mn-lt"/>
              </a:rPr>
              <a:t> </a:t>
            </a:r>
            <a:r>
              <a:rPr lang="fi-FI" sz="4400" kern="0" dirty="0" err="1">
                <a:solidFill>
                  <a:srgbClr val="0033CC"/>
                </a:solidFill>
                <a:latin typeface="+mn-lt"/>
              </a:rPr>
              <a:t>jalgrattavarustuse</a:t>
            </a:r>
            <a:r>
              <a:rPr lang="fi-FI" sz="4400" kern="0" dirty="0">
                <a:solidFill>
                  <a:srgbClr val="0033CC"/>
                </a:solidFill>
                <a:latin typeface="+mn-lt"/>
              </a:rPr>
              <a:t> </a:t>
            </a:r>
            <a:r>
              <a:rPr lang="fi-FI" sz="4400" kern="0" dirty="0" err="1">
                <a:solidFill>
                  <a:srgbClr val="0033CC"/>
                </a:solidFill>
                <a:latin typeface="+mn-lt"/>
              </a:rPr>
              <a:t>hulka</a:t>
            </a:r>
            <a:r>
              <a:rPr lang="fi-FI" sz="4400" kern="0" dirty="0">
                <a:solidFill>
                  <a:srgbClr val="0033CC"/>
                </a:solidFill>
                <a:latin typeface="+mn-lt"/>
              </a:rPr>
              <a:t>?</a:t>
            </a:r>
            <a:endParaRPr lang="et-EE" sz="4400" kern="0" dirty="0">
              <a:solidFill>
                <a:srgbClr val="0033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7924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66" y="513040"/>
            <a:ext cx="2699861" cy="1159091"/>
          </a:xfrm>
          <a:extLst/>
        </p:spPr>
        <p:txBody>
          <a:bodyPr/>
          <a:lstStyle/>
          <a:p>
            <a:pPr marL="479689" algn="ctr" eaLnBrk="1" fontAlgn="auto" hangingPunct="1">
              <a:spcAft>
                <a:spcPts val="0"/>
              </a:spcAft>
              <a:defRPr/>
            </a:pPr>
            <a:br>
              <a:rPr lang="et-EE" sz="4000" dirty="0">
                <a:solidFill>
                  <a:schemeClr val="tx1"/>
                </a:solidFill>
                <a:latin typeface="+mn-lt"/>
              </a:rPr>
            </a:br>
            <a:br>
              <a:rPr lang="et-EE" sz="4000" dirty="0">
                <a:solidFill>
                  <a:schemeClr val="tx1"/>
                </a:solidFill>
                <a:latin typeface="+mn-lt"/>
              </a:rPr>
            </a:br>
            <a:br>
              <a:rPr lang="et-EE" sz="4000" dirty="0">
                <a:solidFill>
                  <a:schemeClr val="tx1"/>
                </a:solidFill>
                <a:latin typeface="+mn-lt"/>
              </a:rPr>
            </a:br>
            <a:br>
              <a:rPr lang="et-EE" sz="4000" dirty="0">
                <a:solidFill>
                  <a:schemeClr val="tx1"/>
                </a:solidFill>
                <a:latin typeface="+mn-lt"/>
              </a:rPr>
            </a:br>
            <a:endParaRPr lang="et-EE" sz="4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5364" name="Picture 3" descr="C:\Users\Kasutaja\AppData\Local\Microsoft\Windows\Temporary Internet Files\Content.IE5\HZ6QG8FC\MC90044149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412" y="5856896"/>
            <a:ext cx="899954" cy="91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J:\korras ratta kleep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597" y="12518"/>
            <a:ext cx="4545530" cy="56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281" y="2124125"/>
            <a:ext cx="4176463" cy="1814941"/>
          </a:xfrm>
          <a:prstGeom prst="rect">
            <a:avLst/>
          </a:prstGeom>
          <a:noFill/>
        </p:spPr>
        <p:txBody>
          <a:bodyPr wrap="square" lIns="90507" tIns="45254" rIns="90507" bIns="45254">
            <a:spAutoFit/>
          </a:bodyPr>
          <a:lstStyle/>
          <a:p>
            <a:pPr>
              <a:defRPr/>
            </a:pPr>
            <a:r>
              <a:rPr lang="et-EE" sz="2600" dirty="0"/>
              <a:t>Jalgrattakiiver  (kohustuslik kuni 16-aastastele)</a:t>
            </a:r>
            <a:br>
              <a:rPr lang="et-EE" sz="2600" dirty="0"/>
            </a:br>
            <a:endParaRPr lang="et-EE" sz="800" dirty="0"/>
          </a:p>
          <a:p>
            <a:pPr>
              <a:defRPr/>
            </a:pPr>
            <a:r>
              <a:rPr lang="et-EE" sz="2600" dirty="0"/>
              <a:t>Helkurvest; helkurkindad; kaitsmed.</a:t>
            </a:r>
            <a:endParaRPr lang="et-EE" sz="2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7282" y="4140349"/>
            <a:ext cx="4176463" cy="1076277"/>
          </a:xfrm>
          <a:prstGeom prst="rect">
            <a:avLst/>
          </a:prstGeom>
          <a:noFill/>
        </p:spPr>
        <p:txBody>
          <a:bodyPr wrap="square" lIns="90507" tIns="45254" rIns="90507" bIns="45254">
            <a:spAutoFit/>
          </a:bodyPr>
          <a:lstStyle/>
          <a:p>
            <a:pPr algn="ctr">
              <a:defRPr/>
            </a:pPr>
            <a:r>
              <a:rPr lang="et-EE" sz="3200" dirty="0">
                <a:solidFill>
                  <a:srgbClr val="C00000"/>
                </a:solidFill>
              </a:rPr>
              <a:t>Millisest poest ei tohi osta kiivrit?</a:t>
            </a:r>
            <a:endParaRPr lang="et-EE" sz="32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281" y="251917"/>
            <a:ext cx="4176464" cy="1568719"/>
          </a:xfrm>
          <a:prstGeom prst="rect">
            <a:avLst/>
          </a:prstGeom>
          <a:noFill/>
        </p:spPr>
        <p:txBody>
          <a:bodyPr wrap="square" lIns="90507" tIns="45254" rIns="90507" bIns="45254">
            <a:spAutoFit/>
          </a:bodyPr>
          <a:lstStyle/>
          <a:p>
            <a:pPr algn="ctr">
              <a:defRPr/>
            </a:pPr>
            <a:r>
              <a:rPr lang="fi-FI" sz="3200" dirty="0" err="1">
                <a:solidFill>
                  <a:srgbClr val="C00000"/>
                </a:solidFill>
              </a:rPr>
              <a:t>Mis</a:t>
            </a:r>
            <a:r>
              <a:rPr lang="fi-FI" sz="3200" dirty="0">
                <a:solidFill>
                  <a:srgbClr val="C00000"/>
                </a:solidFill>
              </a:rPr>
              <a:t> </a:t>
            </a:r>
            <a:r>
              <a:rPr lang="fi-FI" sz="3200" dirty="0" err="1">
                <a:solidFill>
                  <a:srgbClr val="C00000"/>
                </a:solidFill>
              </a:rPr>
              <a:t>kuulub</a:t>
            </a:r>
            <a:r>
              <a:rPr lang="fi-FI" sz="3200" dirty="0">
                <a:solidFill>
                  <a:srgbClr val="C00000"/>
                </a:solidFill>
              </a:rPr>
              <a:t> </a:t>
            </a:r>
            <a:r>
              <a:rPr lang="fi-FI" sz="3200" dirty="0" err="1">
                <a:solidFill>
                  <a:srgbClr val="C00000"/>
                </a:solidFill>
              </a:rPr>
              <a:t>soovitusliku</a:t>
            </a:r>
            <a:r>
              <a:rPr lang="fi-FI" sz="3200" dirty="0">
                <a:solidFill>
                  <a:srgbClr val="C00000"/>
                </a:solidFill>
              </a:rPr>
              <a:t> </a:t>
            </a:r>
            <a:r>
              <a:rPr lang="fi-FI" sz="3200" dirty="0" err="1">
                <a:solidFill>
                  <a:srgbClr val="C00000"/>
                </a:solidFill>
              </a:rPr>
              <a:t>jalgratturi</a:t>
            </a:r>
            <a:r>
              <a:rPr lang="fi-FI" sz="3200" dirty="0">
                <a:solidFill>
                  <a:srgbClr val="C00000"/>
                </a:solidFill>
              </a:rPr>
              <a:t> ja </a:t>
            </a:r>
            <a:r>
              <a:rPr lang="fi-FI" sz="3200" dirty="0" err="1">
                <a:solidFill>
                  <a:srgbClr val="C00000"/>
                </a:solidFill>
              </a:rPr>
              <a:t>jalgrattavarustuse</a:t>
            </a:r>
            <a:r>
              <a:rPr lang="fi-FI" sz="3200" dirty="0">
                <a:solidFill>
                  <a:srgbClr val="C00000"/>
                </a:solidFill>
              </a:rPr>
              <a:t> </a:t>
            </a:r>
            <a:r>
              <a:rPr lang="fi-FI" sz="3200" dirty="0" err="1">
                <a:solidFill>
                  <a:srgbClr val="C00000"/>
                </a:solidFill>
              </a:rPr>
              <a:t>hulka</a:t>
            </a:r>
            <a:r>
              <a:rPr lang="fi-FI" sz="32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697" y="5364485"/>
            <a:ext cx="7475979" cy="1291720"/>
          </a:xfrm>
          <a:prstGeom prst="rect">
            <a:avLst/>
          </a:prstGeom>
          <a:noFill/>
        </p:spPr>
        <p:txBody>
          <a:bodyPr wrap="square" lIns="90507" tIns="45254" rIns="90507" bIns="45254">
            <a:spAutoFit/>
          </a:bodyPr>
          <a:lstStyle/>
          <a:p>
            <a:pPr>
              <a:defRPr/>
            </a:pPr>
            <a:r>
              <a:rPr lang="et-EE" sz="2600" dirty="0"/>
              <a:t>Kasutatud asjade poest! </a:t>
            </a:r>
          </a:p>
          <a:p>
            <a:pPr>
              <a:defRPr/>
            </a:pPr>
            <a:r>
              <a:rPr lang="fi-FI" sz="2600" dirty="0" err="1"/>
              <a:t>Kasutatud</a:t>
            </a:r>
            <a:r>
              <a:rPr lang="fi-FI" sz="2600" dirty="0"/>
              <a:t> </a:t>
            </a:r>
            <a:r>
              <a:rPr lang="fi-FI" sz="2600" dirty="0" err="1"/>
              <a:t>kiivri</a:t>
            </a:r>
            <a:r>
              <a:rPr lang="et-EE" sz="2600" dirty="0"/>
              <a:t> puhul</a:t>
            </a:r>
            <a:r>
              <a:rPr lang="fi-FI" sz="2600" dirty="0"/>
              <a:t> ei </a:t>
            </a:r>
            <a:r>
              <a:rPr lang="fi-FI" sz="2600" dirty="0" err="1"/>
              <a:t>tea</a:t>
            </a:r>
            <a:r>
              <a:rPr lang="fi-FI" sz="2600" dirty="0"/>
              <a:t>, kas </a:t>
            </a:r>
            <a:r>
              <a:rPr lang="fi-FI" sz="2600" dirty="0" err="1"/>
              <a:t>see</a:t>
            </a:r>
            <a:r>
              <a:rPr lang="fi-FI" sz="2600" dirty="0"/>
              <a:t> on </a:t>
            </a:r>
            <a:r>
              <a:rPr lang="fi-FI" sz="2600" dirty="0" err="1"/>
              <a:t>läbinud</a:t>
            </a:r>
            <a:r>
              <a:rPr lang="fi-FI" sz="2600" dirty="0"/>
              <a:t> </a:t>
            </a:r>
            <a:r>
              <a:rPr lang="fi-FI" sz="2600" dirty="0" err="1"/>
              <a:t>avarii</a:t>
            </a:r>
            <a:r>
              <a:rPr lang="et-EE" sz="2600" dirty="0"/>
              <a:t>.</a:t>
            </a:r>
            <a:r>
              <a:rPr lang="fi-FI" sz="2600" dirty="0"/>
              <a:t> </a:t>
            </a:r>
            <a:r>
              <a:rPr lang="et-EE" sz="2600" dirty="0"/>
              <a:t>M</a:t>
            </a:r>
            <a:r>
              <a:rPr lang="fi-FI" sz="2600" dirty="0" err="1"/>
              <a:t>ikromõrad</a:t>
            </a:r>
            <a:r>
              <a:rPr lang="et-EE" sz="2600" dirty="0"/>
              <a:t>!</a:t>
            </a:r>
            <a:r>
              <a:rPr lang="fi-FI" sz="2600" dirty="0"/>
              <a:t> </a:t>
            </a:r>
            <a:r>
              <a:rPr lang="fi-FI" sz="2600" dirty="0" err="1"/>
              <a:t>Hoia</a:t>
            </a:r>
            <a:r>
              <a:rPr lang="fi-FI" sz="2600" dirty="0"/>
              <a:t> </a:t>
            </a:r>
            <a:r>
              <a:rPr lang="fi-FI" sz="2600" dirty="0" err="1"/>
              <a:t>kiivrit</a:t>
            </a:r>
            <a:r>
              <a:rPr lang="fi-FI" sz="2600" dirty="0"/>
              <a:t> </a:t>
            </a:r>
            <a:r>
              <a:rPr lang="fi-FI" sz="2600" dirty="0" err="1"/>
              <a:t>mahakukkumise</a:t>
            </a:r>
            <a:r>
              <a:rPr lang="fi-FI" sz="2600" dirty="0"/>
              <a:t> </a:t>
            </a:r>
            <a:r>
              <a:rPr lang="fi-FI" sz="2600" dirty="0" err="1"/>
              <a:t>eest</a:t>
            </a:r>
            <a:r>
              <a:rPr lang="fi-FI" sz="2600" dirty="0"/>
              <a:t>!</a:t>
            </a:r>
            <a:r>
              <a:rPr lang="et-EE" sz="2600" dirty="0"/>
              <a:t>!!</a:t>
            </a:r>
            <a:endParaRPr lang="et-EE" sz="2600" b="1" dirty="0"/>
          </a:p>
        </p:txBody>
      </p:sp>
    </p:spTree>
    <p:extLst>
      <p:ext uri="{BB962C8B-B14F-4D97-AF65-F5344CB8AC3E}">
        <p14:creationId xmlns:p14="http://schemas.microsoft.com/office/powerpoint/2010/main" val="149125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345" y="1620069"/>
            <a:ext cx="7643424" cy="3672409"/>
          </a:xfrm>
          <a:ln>
            <a:miter lim="800000"/>
            <a:headEnd/>
            <a:tailEnd/>
          </a:ln>
          <a:extLst/>
        </p:spPr>
        <p:txBody>
          <a:bodyPr anchor="t" anchorCtr="0">
            <a:no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t-EE" sz="4400" dirty="0">
                <a:solidFill>
                  <a:srgbClr val="0033CC"/>
                </a:solidFill>
                <a:latin typeface="+mn-lt"/>
              </a:rPr>
              <a:t>Kuidas panna jalgratturi kiiver</a:t>
            </a:r>
            <a:br>
              <a:rPr lang="et-EE" sz="4400" dirty="0">
                <a:solidFill>
                  <a:srgbClr val="0033CC"/>
                </a:solidFill>
                <a:latin typeface="+mn-lt"/>
              </a:rPr>
            </a:br>
            <a:r>
              <a:rPr lang="et-EE" sz="4400" dirty="0">
                <a:solidFill>
                  <a:srgbClr val="0033CC"/>
                </a:solidFill>
                <a:latin typeface="+mn-lt"/>
              </a:rPr>
              <a:t>õigesti pähe?</a:t>
            </a:r>
            <a:br>
              <a:rPr lang="et-EE" sz="4400" dirty="0">
                <a:solidFill>
                  <a:srgbClr val="0033CC"/>
                </a:solidFill>
                <a:latin typeface="+mn-lt"/>
              </a:rPr>
            </a:br>
            <a:r>
              <a:rPr lang="et-EE" sz="1600" dirty="0">
                <a:solidFill>
                  <a:srgbClr val="0033CC"/>
                </a:solidFill>
                <a:latin typeface="+mn-lt"/>
              </a:rPr>
              <a:t> </a:t>
            </a:r>
            <a:br>
              <a:rPr lang="et-EE" sz="4400" dirty="0">
                <a:solidFill>
                  <a:srgbClr val="0033CC"/>
                </a:solidFill>
                <a:latin typeface="+mn-lt"/>
              </a:rPr>
            </a:br>
            <a:r>
              <a:rPr lang="et-EE" sz="4400" dirty="0">
                <a:solidFill>
                  <a:srgbClr val="0033CC"/>
                </a:solidFill>
                <a:latin typeface="+mn-lt"/>
              </a:rPr>
              <a:t> Nimeta vähemalt 3 olulist asja</a:t>
            </a:r>
            <a:br>
              <a:rPr lang="et-EE" sz="4400" dirty="0">
                <a:solidFill>
                  <a:srgbClr val="0033CC"/>
                </a:solidFill>
                <a:latin typeface="+mn-lt"/>
              </a:rPr>
            </a:br>
            <a:r>
              <a:rPr lang="et-EE" sz="4400" dirty="0">
                <a:solidFill>
                  <a:srgbClr val="0033CC"/>
                </a:solidFill>
                <a:latin typeface="+mn-lt"/>
              </a:rPr>
              <a:t>selle tegevuse juures.</a:t>
            </a:r>
            <a:br>
              <a:rPr lang="et-EE" sz="4400" dirty="0">
                <a:solidFill>
                  <a:srgbClr val="0033CC"/>
                </a:solidFill>
                <a:latin typeface="+mn-lt"/>
              </a:rPr>
            </a:br>
            <a:r>
              <a:rPr lang="et-EE" sz="4400" dirty="0">
                <a:solidFill>
                  <a:srgbClr val="0033CC"/>
                </a:solidFill>
                <a:latin typeface="+mn-lt"/>
              </a:rPr>
              <a:t> </a:t>
            </a:r>
            <a:br>
              <a:rPr lang="et-EE" sz="4400" dirty="0">
                <a:solidFill>
                  <a:srgbClr val="0033CC"/>
                </a:solidFill>
                <a:latin typeface="+mn-lt"/>
              </a:rPr>
            </a:br>
            <a:endParaRPr lang="et-EE" sz="4400" dirty="0">
              <a:solidFill>
                <a:srgbClr val="0033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8121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 kohatäide 2"/>
          <p:cNvSpPr txBox="1">
            <a:spLocks/>
          </p:cNvSpPr>
          <p:nvPr/>
        </p:nvSpPr>
        <p:spPr bwMode="auto">
          <a:xfrm>
            <a:off x="179289" y="3539404"/>
            <a:ext cx="8820249" cy="297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254" tIns="45254" rIns="45254" bIns="45254"/>
          <a:lstStyle/>
          <a:p>
            <a:pPr marL="274638" indent="-274638" eaLnBrk="0" hangingPunct="0">
              <a:spcAft>
                <a:spcPts val="300"/>
              </a:spcAft>
              <a:buSzPct val="95000"/>
              <a:buFont typeface="Arial" panose="020B0604020202020204" pitchFamily="34" charset="0"/>
              <a:buChar char="•"/>
              <a:defRPr/>
            </a:pPr>
            <a:r>
              <a:rPr lang="et-EE" altLang="et-EE" sz="2600" dirty="0"/>
              <a:t>Kiiver ei tohi peas loksuda ega vajuda silmadele ja kuklasse.</a:t>
            </a:r>
          </a:p>
          <a:p>
            <a:pPr marL="274638" indent="-274638" eaLnBrk="0" hangingPunct="0">
              <a:spcAft>
                <a:spcPts val="300"/>
              </a:spcAft>
              <a:buSzPct val="95000"/>
              <a:buFont typeface="Arial" panose="020B0604020202020204" pitchFamily="34" charset="0"/>
              <a:buChar char="•"/>
              <a:defRPr/>
            </a:pPr>
            <a:r>
              <a:rPr lang="et-EE" altLang="et-EE" sz="2600" dirty="0"/>
              <a:t>Kiivri all ei tohi kanda nokamütsi ega hobusesaba. Need mõlemad lükkavad kiivri õigest asendist välja ja kaitse pole enam kindlustatud.</a:t>
            </a:r>
          </a:p>
          <a:p>
            <a:pPr marL="274638" indent="-274638" eaLnBrk="0" hangingPunct="0">
              <a:spcAft>
                <a:spcPts val="300"/>
              </a:spcAft>
              <a:buSzPct val="95000"/>
              <a:buFont typeface="Arial" panose="020B0604020202020204" pitchFamily="34" charset="0"/>
              <a:buChar char="•"/>
              <a:defRPr/>
            </a:pPr>
            <a:r>
              <a:rPr lang="et-EE" altLang="et-EE" sz="2600" dirty="0"/>
              <a:t>Liiga väike või liiga suur kiiver ei kaitse kukkudes põrutuste eest. </a:t>
            </a:r>
          </a:p>
          <a:p>
            <a:pPr marL="274638" indent="-274638" eaLnBrk="0" hangingPunct="0">
              <a:spcAft>
                <a:spcPts val="300"/>
              </a:spcAft>
              <a:buSzPct val="95000"/>
              <a:buFont typeface="Arial" panose="020B0604020202020204" pitchFamily="34" charset="0"/>
              <a:buChar char="•"/>
              <a:defRPr/>
            </a:pPr>
            <a:r>
              <a:rPr lang="et-EE" altLang="et-EE" sz="2600" dirty="0"/>
              <a:t>Kiiver peab olema peas otse.</a:t>
            </a:r>
          </a:p>
          <a:p>
            <a:pPr marL="274638" indent="-274638" eaLnBrk="0" hangingPunct="0">
              <a:spcAft>
                <a:spcPts val="300"/>
              </a:spcAft>
              <a:buSzPct val="95000"/>
              <a:buFont typeface="Arial" panose="020B0604020202020204" pitchFamily="34" charset="0"/>
              <a:buChar char="•"/>
              <a:defRPr/>
            </a:pPr>
            <a:r>
              <a:rPr lang="et-EE" altLang="et-EE" sz="2600" dirty="0"/>
              <a:t>Kiiver peab olema korralikult kinnitatud.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9289" y="179909"/>
            <a:ext cx="8640960" cy="576064"/>
          </a:xfrm>
          <a:prstGeom prst="rect">
            <a:avLst/>
          </a:prstGeom>
        </p:spPr>
        <p:txBody>
          <a:bodyPr lIns="90507" tIns="45254" rIns="90507" bIns="45254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479689" algn="ctr">
              <a:defRPr/>
            </a:pPr>
            <a:r>
              <a:rPr lang="et-EE" sz="2600" dirty="0">
                <a:ln w="6350">
                  <a:noFill/>
                </a:ln>
                <a:ea typeface="+mj-ea"/>
                <a:cs typeface="+mj-cs"/>
              </a:rPr>
              <a:t>Kiivril peab olema märgis: CE EN 1078.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21" y="953871"/>
            <a:ext cx="7056784" cy="238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C:\Users\Kasutaja\AppData\Local\Microsoft\Windows\Temporary Internet Files\Content.IE5\HZ6QG8FC\MC90044149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547" y="5927038"/>
            <a:ext cx="899954" cy="91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44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313" y="1332711"/>
            <a:ext cx="8286946" cy="1872208"/>
          </a:xfrm>
          <a:ln>
            <a:miter lim="800000"/>
            <a:headEnd/>
            <a:tailEnd/>
          </a:ln>
          <a:extLst/>
        </p:spPr>
        <p:txBody>
          <a:bodyPr anchor="t" anchorCtr="0">
            <a:normAutofit fontScale="90000"/>
          </a:bodyPr>
          <a:lstStyle/>
          <a:p>
            <a:pPr algn="ctr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sv-SE" sz="4800" dirty="0">
                <a:solidFill>
                  <a:srgbClr val="0033CC"/>
                </a:solidFill>
                <a:latin typeface="+mn-lt"/>
              </a:rPr>
              <a:t>Milline liiklusmärk </a:t>
            </a:r>
            <a:br>
              <a:rPr lang="et-EE" sz="4800" dirty="0">
                <a:solidFill>
                  <a:srgbClr val="0033CC"/>
                </a:solidFill>
                <a:latin typeface="+mn-lt"/>
              </a:rPr>
            </a:br>
            <a:r>
              <a:rPr lang="sv-SE" sz="4800" dirty="0">
                <a:solidFill>
                  <a:srgbClr val="0033CC"/>
                </a:solidFill>
                <a:latin typeface="+mn-lt"/>
              </a:rPr>
              <a:t>keelab jalgrattaga edasisõidu?</a:t>
            </a:r>
            <a:br>
              <a:rPr lang="et-EE" sz="4800" dirty="0">
                <a:solidFill>
                  <a:srgbClr val="0033CC"/>
                </a:solidFill>
                <a:latin typeface="+mn-lt"/>
              </a:rPr>
            </a:br>
            <a:endParaRPr lang="et-EE" sz="4800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3" name="Picture 3" descr="C:\Users\Kasutaja\Desktop\Untitl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29" y="3348261"/>
            <a:ext cx="8072722" cy="165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661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Kasutaja\AppData\Local\Microsoft\Windows\Temporary Internet Files\Content.IE5\HZ6QG8FC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59" y="5646611"/>
            <a:ext cx="899954" cy="91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119" y="3204245"/>
            <a:ext cx="8123000" cy="1163793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marL="479689" algn="ctr" eaLnBrk="1" fontAlgn="auto" hangingPunct="1">
              <a:spcAft>
                <a:spcPts val="0"/>
              </a:spcAft>
              <a:defRPr/>
            </a:pPr>
            <a:r>
              <a:rPr lang="et-EE" sz="3600" dirty="0">
                <a:solidFill>
                  <a:schemeClr val="tx1"/>
                </a:solidFill>
              </a:rPr>
              <a:t>Märk number 3 – Sissesõidu keeld</a:t>
            </a:r>
            <a:endParaRPr lang="et-EE" sz="3600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ksti kohatäide 2"/>
          <p:cNvSpPr txBox="1">
            <a:spLocks/>
          </p:cNvSpPr>
          <p:nvPr/>
        </p:nvSpPr>
        <p:spPr>
          <a:xfrm>
            <a:off x="5075833" y="231477"/>
            <a:ext cx="3744416" cy="3905982"/>
          </a:xfrm>
          <a:prstGeom prst="rect">
            <a:avLst/>
          </a:prstGeom>
          <a:ln w="25400">
            <a:noFill/>
          </a:ln>
        </p:spPr>
        <p:txBody>
          <a:bodyPr anchor="ctr" anchorCtr="0"/>
          <a:lstStyle>
            <a:lvl1pPr marL="342900" indent="-3429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</a:pPr>
            <a:endParaRPr lang="et-EE" altLang="et-EE" sz="3600" b="1" kern="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633" y="971997"/>
            <a:ext cx="258842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165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028" y="547283"/>
            <a:ext cx="7649607" cy="5315024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marL="479689" algn="ctr" eaLnBrk="1" fontAlgn="auto" hangingPunct="1">
              <a:spcAft>
                <a:spcPts val="0"/>
              </a:spcAft>
              <a:defRPr/>
            </a:pPr>
            <a:br>
              <a:rPr lang="et-EE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t-EE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539329" y="2340149"/>
            <a:ext cx="7937093" cy="3280511"/>
          </a:xfrm>
        </p:spPr>
        <p:txBody>
          <a:bodyPr anchor="t" anchorCtr="0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4800" dirty="0">
                <a:solidFill>
                  <a:srgbClr val="0033CC"/>
                </a:solidFill>
              </a:rPr>
              <a:t>Kas jalgrattur tohib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4800" dirty="0">
                <a:solidFill>
                  <a:srgbClr val="0033CC"/>
                </a:solidFill>
              </a:rPr>
              <a:t>ületada sõidutee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4800" dirty="0">
                <a:solidFill>
                  <a:srgbClr val="0033CC"/>
                </a:solidFill>
              </a:rPr>
              <a:t>ülekäigurajal rattaga sõites?</a:t>
            </a:r>
          </a:p>
        </p:txBody>
      </p:sp>
      <p:pic>
        <p:nvPicPr>
          <p:cNvPr id="6146" name="Picture 2" descr="http://www.lastekas.ee/index.php?picfile=14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13" y="251917"/>
            <a:ext cx="19050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064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 kohatäide 2"/>
          <p:cNvSpPr txBox="1">
            <a:spLocks/>
          </p:cNvSpPr>
          <p:nvPr/>
        </p:nvSpPr>
        <p:spPr bwMode="auto">
          <a:xfrm>
            <a:off x="5050765" y="3852317"/>
            <a:ext cx="3750736" cy="272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254" tIns="45254" rIns="45254" bIns="45254"/>
          <a:lstStyle/>
          <a:p>
            <a:pPr algn="ctr" eaLnBrk="0" hangingPunct="0"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et-EE" altLang="et-EE" sz="3200" dirty="0"/>
              <a:t>Eesõigus on  jalgratturil vaid juhul, kui ta ületab teed, millele autojuht </a:t>
            </a:r>
          </a:p>
          <a:p>
            <a:pPr algn="ctr" eaLnBrk="0" hangingPunct="0"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et-EE" altLang="et-EE" sz="3200" dirty="0"/>
              <a:t>pöörab.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marL="479689" eaLnBrk="1" fontAlgn="auto" hangingPunct="1">
              <a:spcAft>
                <a:spcPts val="0"/>
              </a:spcAft>
              <a:defRPr/>
            </a:pPr>
            <a:br>
              <a:rPr lang="et-EE" sz="3100">
                <a:solidFill>
                  <a:srgbClr val="FFFF00"/>
                </a:solidFill>
                <a:latin typeface="+mn-lt"/>
              </a:rPr>
            </a:br>
            <a:br>
              <a:rPr lang="et-EE" sz="3100">
                <a:solidFill>
                  <a:schemeClr val="tx1"/>
                </a:solidFill>
                <a:latin typeface="+mn-lt"/>
              </a:rPr>
            </a:br>
            <a:br>
              <a:rPr lang="et-EE" sz="3200">
                <a:solidFill>
                  <a:schemeClr val="tx1"/>
                </a:solidFill>
                <a:latin typeface="+mn-lt"/>
              </a:rPr>
            </a:br>
            <a:r>
              <a:rPr lang="et-EE" sz="320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19459" name="Teksti kohatäide 2"/>
          <p:cNvSpPr>
            <a:spLocks noGrp="1"/>
          </p:cNvSpPr>
          <p:nvPr>
            <p:ph type="body" idx="1"/>
          </p:nvPr>
        </p:nvSpPr>
        <p:spPr>
          <a:xfrm>
            <a:off x="5363866" y="179909"/>
            <a:ext cx="3409122" cy="1152128"/>
          </a:xfrm>
          <a:ln w="25400"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t-EE" altLang="et-EE" sz="3600" b="1" dirty="0">
                <a:solidFill>
                  <a:srgbClr val="C00000"/>
                </a:solidFill>
              </a:rPr>
              <a:t>Tohib juhul, kui ei tule autosid.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0" y="3492277"/>
            <a:ext cx="4941763" cy="32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292" y="179909"/>
            <a:ext cx="346192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i kohatäide 2"/>
          <p:cNvSpPr txBox="1">
            <a:spLocks/>
          </p:cNvSpPr>
          <p:nvPr/>
        </p:nvSpPr>
        <p:spPr bwMode="auto">
          <a:xfrm>
            <a:off x="3635673" y="1612183"/>
            <a:ext cx="5184576" cy="182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800">
                <a:solidFill>
                  <a:srgbClr val="000000"/>
                </a:solidFill>
                <a:latin typeface="+mn-lt"/>
                <a:ea typeface="+mn-ea"/>
              </a:defRPr>
            </a:lvl2pPr>
            <a:lvl3pPr marL="91440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37160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82880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  <a:latin typeface="+mn-lt"/>
                <a:ea typeface="+mn-ea"/>
              </a:defRPr>
            </a:lvl5pPr>
            <a:lvl6pPr marL="2286000" indent="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  <a:latin typeface="+mn-lt"/>
                <a:ea typeface="+mn-ea"/>
              </a:defRPr>
            </a:lvl6pPr>
            <a:lvl7pPr marL="2743200" indent="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  <a:latin typeface="+mn-lt"/>
                <a:ea typeface="+mn-ea"/>
              </a:defRPr>
            </a:lvl7pPr>
            <a:lvl8pPr marL="3200400" indent="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  <a:latin typeface="+mn-lt"/>
                <a:ea typeface="+mn-ea"/>
              </a:defRPr>
            </a:lvl8pPr>
            <a:lvl9pPr marL="3657600" indent="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t-EE" altLang="et-EE" sz="3600" kern="0" dirty="0"/>
              <a:t>Sõites üle sebra </a:t>
            </a:r>
            <a:r>
              <a:rPr lang="et-EE" altLang="et-EE" sz="3600" kern="0" dirty="0">
                <a:solidFill>
                  <a:srgbClr val="C00000"/>
                </a:solidFill>
              </a:rPr>
              <a:t>ei ole </a:t>
            </a:r>
            <a:r>
              <a:rPr lang="et-EE" altLang="et-EE" sz="3600" kern="0" dirty="0"/>
              <a:t>jalgratturil autojuhi suhtes </a:t>
            </a:r>
            <a:r>
              <a:rPr lang="et-EE" altLang="et-EE" sz="3600" kern="0" dirty="0">
                <a:solidFill>
                  <a:srgbClr val="C00000"/>
                </a:solidFill>
              </a:rPr>
              <a:t>eesõigust!</a:t>
            </a:r>
          </a:p>
        </p:txBody>
      </p:sp>
      <p:pic>
        <p:nvPicPr>
          <p:cNvPr id="19460" name="Picture 3" descr="C:\Users\Kasutaja\AppData\Local\Microsoft\Windows\Temporary Internet Files\Content.IE5\HZ6QG8FC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848" y="5786693"/>
            <a:ext cx="899954" cy="91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638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305" y="1548061"/>
            <a:ext cx="8348326" cy="3168352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t-EE" sz="4800" dirty="0">
                <a:solidFill>
                  <a:srgbClr val="0033CC"/>
                </a:solidFill>
                <a:latin typeface="+mn-lt"/>
              </a:rPr>
              <a:t>Kuidas tuleb </a:t>
            </a:r>
            <a:br>
              <a:rPr lang="et-EE" sz="4800" dirty="0">
                <a:solidFill>
                  <a:srgbClr val="0033CC"/>
                </a:solidFill>
                <a:latin typeface="+mn-lt"/>
              </a:rPr>
            </a:br>
            <a:r>
              <a:rPr lang="et-EE" sz="4800" dirty="0">
                <a:solidFill>
                  <a:srgbClr val="0033CC"/>
                </a:solidFill>
                <a:latin typeface="+mn-lt"/>
              </a:rPr>
              <a:t>jalgrattaga sõites </a:t>
            </a:r>
            <a:br>
              <a:rPr lang="et-EE" sz="4800" dirty="0">
                <a:solidFill>
                  <a:srgbClr val="0033CC"/>
                </a:solidFill>
                <a:latin typeface="+mn-lt"/>
              </a:rPr>
            </a:br>
            <a:r>
              <a:rPr lang="et-EE" sz="4800" dirty="0">
                <a:solidFill>
                  <a:srgbClr val="0033CC"/>
                </a:solidFill>
                <a:latin typeface="+mn-lt"/>
              </a:rPr>
              <a:t>sooritada ristmikul </a:t>
            </a:r>
            <a:br>
              <a:rPr lang="et-EE" sz="4800" dirty="0">
                <a:solidFill>
                  <a:srgbClr val="0033CC"/>
                </a:solidFill>
                <a:latin typeface="+mn-lt"/>
              </a:rPr>
            </a:br>
            <a:r>
              <a:rPr lang="et-EE" sz="4800" dirty="0">
                <a:solidFill>
                  <a:srgbClr val="0033CC"/>
                </a:solidFill>
                <a:latin typeface="+mn-lt"/>
              </a:rPr>
              <a:t>vasakpööret?</a:t>
            </a:r>
          </a:p>
        </p:txBody>
      </p:sp>
    </p:spTree>
    <p:extLst>
      <p:ext uri="{BB962C8B-B14F-4D97-AF65-F5344CB8AC3E}">
        <p14:creationId xmlns:p14="http://schemas.microsoft.com/office/powerpoint/2010/main" val="3256864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244001" y="3044553"/>
            <a:ext cx="8063374" cy="351413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2pPr>
            <a:lvl3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3pPr>
            <a:lvl4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4pPr>
            <a:lvl5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5pPr>
            <a:lvl6pPr marL="25146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6pPr>
            <a:lvl7pPr marL="29718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7pPr>
            <a:lvl8pPr marL="34290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8pPr>
            <a:lvl9pPr marL="38862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9pPr>
          </a:lstStyle>
          <a:p>
            <a:pPr marL="514350" indent="-514350" eaLnBrk="1" fontAlgn="auto" hangingPunct="1">
              <a:lnSpc>
                <a:spcPct val="100000"/>
              </a:lnSpc>
              <a:spcAft>
                <a:spcPts val="1200"/>
              </a:spcAft>
              <a:buFont typeface="+mj-lt"/>
              <a:buAutoNum type="arabicParenR"/>
              <a:defRPr/>
            </a:pPr>
            <a:r>
              <a:rPr lang="et-EE" sz="2800" kern="0" dirty="0">
                <a:solidFill>
                  <a:schemeClr val="tx1"/>
                </a:solidFill>
              </a:rPr>
              <a:t>õigeks positsioneerimiseks näitan enne ristmikku vasaksuuna märguannet (tõstan õla kõrgusele kõrvale sirge vasaku käe või kõverdan õla kõrgusele tõstetud parema käe küünarnukist täisnurgi ülespoole);</a:t>
            </a:r>
          </a:p>
          <a:p>
            <a:pPr marL="514350" indent="-514350" eaLnBrk="1" fontAlgn="auto" hangingPunct="1">
              <a:lnSpc>
                <a:spcPct val="100000"/>
              </a:lnSpc>
              <a:spcAft>
                <a:spcPts val="1200"/>
              </a:spcAft>
              <a:buFont typeface="+mj-lt"/>
              <a:buAutoNum type="arabicParenR"/>
              <a:defRPr/>
            </a:pPr>
            <a:r>
              <a:rPr lang="et-EE" sz="2800" kern="0" dirty="0">
                <a:solidFill>
                  <a:schemeClr val="tx1"/>
                </a:solidFill>
              </a:rPr>
              <a:t>vaatan üle õla taha ja veendun oma manöövri ohutuses ning alles siis sõidan telgjoone lähedale;</a:t>
            </a:r>
          </a:p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et-EE" sz="2800" kern="0" dirty="0">
                <a:solidFill>
                  <a:schemeClr val="tx1"/>
                </a:solidFill>
              </a:rPr>
              <a:t>ristmikul näitan vasaksuuna märguannet, veendun oma pöörde ohutuses ja </a:t>
            </a:r>
            <a:r>
              <a:rPr lang="et-EE" sz="2800" kern="0">
                <a:solidFill>
                  <a:schemeClr val="tx1"/>
                </a:solidFill>
              </a:rPr>
              <a:t>sooritan manöövri.</a:t>
            </a:r>
            <a:endParaRPr lang="et-EE" sz="2800" kern="0" dirty="0">
              <a:solidFill>
                <a:srgbClr val="C00000"/>
              </a:solidFill>
            </a:endParaRPr>
          </a:p>
        </p:txBody>
      </p:sp>
      <p:pic>
        <p:nvPicPr>
          <p:cNvPr id="29699" name="Picture 3" descr="C:\Users\Kasutaja\AppData\Local\Microsoft\Windows\Temporary Internet Files\Content.IE5\HZ6QG8FC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398" y="5724525"/>
            <a:ext cx="899954" cy="91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83619" y="827981"/>
            <a:ext cx="612068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lIns="0" tIns="45254" rIns="0" bIns="0" anchor="ctr" anchorCtr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>
              <a:defRPr/>
            </a:pPr>
            <a:endParaRPr lang="et-EE" sz="4400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sp>
        <p:nvSpPr>
          <p:cNvPr id="6" name="Teksti kohatäide 2"/>
          <p:cNvSpPr txBox="1">
            <a:spLocks/>
          </p:cNvSpPr>
          <p:nvPr/>
        </p:nvSpPr>
        <p:spPr>
          <a:xfrm>
            <a:off x="6155953" y="251917"/>
            <a:ext cx="2151422" cy="956544"/>
          </a:xfrm>
          <a:prstGeom prst="rect">
            <a:avLst/>
          </a:prstGeom>
          <a:ln w="25400">
            <a:noFill/>
          </a:ln>
        </p:spPr>
        <p:txBody>
          <a:bodyPr anchor="ctr" anchorCtr="0"/>
          <a:lstStyle>
            <a:lvl1pPr marL="342900" indent="-3429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</a:pPr>
            <a:endParaRPr lang="et-EE" altLang="et-EE" sz="4000" b="1" kern="0" dirty="0">
              <a:solidFill>
                <a:srgbClr val="0033CC"/>
              </a:solidFill>
            </a:endParaRPr>
          </a:p>
        </p:txBody>
      </p:sp>
      <p:pic>
        <p:nvPicPr>
          <p:cNvPr id="12" name="Picture 4" descr="http://lemill.net/content/pieces/uppiece.2009-12-21.3515832850/image_large">
            <a:hlinkClick r:id="rId4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53" y="251917"/>
            <a:ext cx="364280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http://jalgratas.comyr.com/veebilehed-uued/076-kuidas_sooritada_vasakpooret_failid/image002.jpg">
            <a:hlinkClick r:id="rId6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370" y="251917"/>
            <a:ext cx="3608005" cy="256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860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305" y="1476053"/>
            <a:ext cx="8352928" cy="324036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t-EE" sz="4800" dirty="0">
                <a:solidFill>
                  <a:srgbClr val="0033CC"/>
                </a:solidFill>
                <a:latin typeface="+mn-lt"/>
              </a:rPr>
              <a:t>Milleks on autos </a:t>
            </a:r>
            <a:br>
              <a:rPr lang="et-EE" sz="4800" dirty="0">
                <a:solidFill>
                  <a:srgbClr val="0033CC"/>
                </a:solidFill>
                <a:latin typeface="+mn-lt"/>
              </a:rPr>
            </a:br>
            <a:r>
              <a:rPr lang="et-EE" sz="4800" dirty="0">
                <a:solidFill>
                  <a:srgbClr val="0033CC"/>
                </a:solidFill>
                <a:latin typeface="+mn-lt"/>
              </a:rPr>
              <a:t>peatugi?</a:t>
            </a:r>
          </a:p>
        </p:txBody>
      </p:sp>
    </p:spTree>
    <p:extLst>
      <p:ext uri="{BB962C8B-B14F-4D97-AF65-F5344CB8AC3E}">
        <p14:creationId xmlns:p14="http://schemas.microsoft.com/office/powerpoint/2010/main" val="1886097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21" y="1044005"/>
            <a:ext cx="8099584" cy="4098772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t-EE" sz="4800" dirty="0">
                <a:solidFill>
                  <a:srgbClr val="0033CC"/>
                </a:solidFill>
                <a:latin typeface="+mn-lt"/>
              </a:rPr>
              <a:t>Kui kaugelt märkab autojuht pimedas ja lähitulede valgel </a:t>
            </a:r>
            <a:br>
              <a:rPr lang="et-EE" sz="4800" dirty="0">
                <a:solidFill>
                  <a:srgbClr val="0033CC"/>
                </a:solidFill>
                <a:latin typeface="+mn-lt"/>
              </a:rPr>
            </a:br>
            <a:r>
              <a:rPr lang="et-EE" sz="4800" dirty="0">
                <a:solidFill>
                  <a:srgbClr val="0033CC"/>
                </a:solidFill>
                <a:latin typeface="+mn-lt"/>
              </a:rPr>
              <a:t>ilma helkurita </a:t>
            </a:r>
            <a:br>
              <a:rPr lang="et-EE" sz="4800" dirty="0">
                <a:solidFill>
                  <a:srgbClr val="0033CC"/>
                </a:solidFill>
                <a:latin typeface="+mn-lt"/>
              </a:rPr>
            </a:br>
            <a:r>
              <a:rPr lang="et-EE" sz="4800" dirty="0">
                <a:solidFill>
                  <a:srgbClr val="0033CC"/>
                </a:solidFill>
                <a:latin typeface="+mn-lt"/>
              </a:rPr>
              <a:t>tumedates riietes jalakäijat?</a:t>
            </a:r>
          </a:p>
        </p:txBody>
      </p:sp>
    </p:spTree>
    <p:extLst>
      <p:ext uri="{BB962C8B-B14F-4D97-AF65-F5344CB8AC3E}">
        <p14:creationId xmlns:p14="http://schemas.microsoft.com/office/powerpoint/2010/main" val="1359196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u kohatäi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7" cy="6847339"/>
          </a:xfrm>
          <a:prstGeom prst="rect">
            <a:avLst/>
          </a:prstGeom>
          <a:solidFill>
            <a:schemeClr val="accent3"/>
          </a:solidFill>
        </p:spPr>
      </p:pic>
      <p:pic>
        <p:nvPicPr>
          <p:cNvPr id="25603" name="Picture 3" descr="C:\Users\Kasutaja\AppData\Local\Microsoft\Windows\Temporary Internet Files\Content.IE5\HZ6QG8FC\MC900441497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129" y="5646611"/>
            <a:ext cx="899954" cy="91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 kohatäide 2"/>
          <p:cNvSpPr txBox="1">
            <a:spLocks/>
          </p:cNvSpPr>
          <p:nvPr/>
        </p:nvSpPr>
        <p:spPr>
          <a:xfrm>
            <a:off x="6948041" y="309703"/>
            <a:ext cx="1768214" cy="734302"/>
          </a:xfrm>
          <a:prstGeom prst="rect">
            <a:avLst/>
          </a:prstGeom>
          <a:noFill/>
          <a:ln w="25400">
            <a:noFill/>
          </a:ln>
        </p:spPr>
        <p:txBody>
          <a:bodyPr anchor="ctr" anchorCtr="0"/>
          <a:lstStyle>
            <a:lvl1pPr marL="342900" indent="-3429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t-EE" altLang="et-EE" sz="4000" b="1" kern="0" dirty="0">
                <a:solidFill>
                  <a:srgbClr val="C00000"/>
                </a:solidFill>
              </a:rPr>
              <a:t>30 m</a:t>
            </a:r>
            <a:endParaRPr lang="et-EE" altLang="et-EE" sz="4000" b="1" kern="0" dirty="0">
              <a:solidFill>
                <a:srgbClr val="0033C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321" y="1577095"/>
            <a:ext cx="346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dirty="0">
                <a:solidFill>
                  <a:schemeClr val="bg1"/>
                </a:solidFill>
                <a:hlinkClick r:id="rId6"/>
              </a:rPr>
              <a:t>Kuidas autojuht sind pimedas näeb? </a:t>
            </a: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50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51297" y="1188021"/>
            <a:ext cx="8568952" cy="4608512"/>
          </a:xfrm>
          <a:noFill/>
        </p:spPr>
        <p:txBody>
          <a:bodyPr/>
          <a:lstStyle/>
          <a:p>
            <a:pPr marL="0" indent="0" algn="ctr">
              <a:spcAft>
                <a:spcPts val="0"/>
              </a:spcAft>
            </a:pPr>
            <a:r>
              <a:rPr lang="et-EE" altLang="et-EE" sz="4800" dirty="0">
                <a:solidFill>
                  <a:srgbClr val="0033CC"/>
                </a:solidFill>
                <a:cs typeface="Arial" panose="020B0604020202020204" pitchFamily="34" charset="0"/>
              </a:rPr>
              <a:t>Kui pikk on auto </a:t>
            </a:r>
          </a:p>
          <a:p>
            <a:pPr marL="0" indent="0" algn="ctr">
              <a:spcAft>
                <a:spcPts val="0"/>
              </a:spcAft>
            </a:pPr>
            <a:r>
              <a:rPr lang="et-EE" altLang="et-EE" sz="4800" dirty="0">
                <a:solidFill>
                  <a:srgbClr val="0033CC"/>
                </a:solidFill>
                <a:cs typeface="Arial" panose="020B0604020202020204" pitchFamily="34" charset="0"/>
              </a:rPr>
              <a:t>peatumisteekond </a:t>
            </a:r>
          </a:p>
          <a:p>
            <a:pPr marL="0" indent="0" algn="ctr">
              <a:spcAft>
                <a:spcPts val="0"/>
              </a:spcAft>
            </a:pPr>
            <a:r>
              <a:rPr lang="et-EE" altLang="et-EE" sz="4800" dirty="0">
                <a:solidFill>
                  <a:srgbClr val="0033CC"/>
                </a:solidFill>
                <a:cs typeface="Arial" panose="020B0604020202020204" pitchFamily="34" charset="0"/>
              </a:rPr>
              <a:t>sõites kuival teel </a:t>
            </a:r>
          </a:p>
          <a:p>
            <a:pPr marL="0" indent="0" algn="ctr">
              <a:spcAft>
                <a:spcPts val="0"/>
              </a:spcAft>
            </a:pPr>
            <a:r>
              <a:rPr lang="et-EE" altLang="et-EE" sz="4800" dirty="0">
                <a:solidFill>
                  <a:srgbClr val="0033CC"/>
                </a:solidFill>
                <a:cs typeface="Arial" panose="020B0604020202020204" pitchFamily="34" charset="0"/>
              </a:rPr>
              <a:t>kiirusega 50 km/h?</a:t>
            </a:r>
          </a:p>
          <a:p>
            <a:pPr marL="0" indent="0" algn="ctr">
              <a:spcAft>
                <a:spcPts val="0"/>
              </a:spcAft>
            </a:pPr>
            <a:r>
              <a:rPr lang="et-EE" altLang="et-EE" sz="2800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</a:p>
          <a:p>
            <a:pPr marL="742950" indent="-742950" algn="ctr">
              <a:spcAft>
                <a:spcPts val="0"/>
              </a:spcAft>
              <a:buAutoNum type="alphaLcParenR"/>
            </a:pPr>
            <a:r>
              <a:rPr lang="et-EE" sz="3600" dirty="0">
                <a:solidFill>
                  <a:schemeClr val="tx1"/>
                </a:solidFill>
              </a:rPr>
              <a:t>ca 8 m        b) ca 18 m        c) ca 28 m        </a:t>
            </a:r>
          </a:p>
          <a:p>
            <a:pPr marL="0" indent="0" algn="ctr">
              <a:spcAft>
                <a:spcPts val="0"/>
              </a:spcAft>
            </a:pPr>
            <a:r>
              <a:rPr lang="et-EE" sz="3600" dirty="0">
                <a:solidFill>
                  <a:schemeClr val="tx1"/>
                </a:solidFill>
              </a:rPr>
              <a:t>d) ca 38 m</a:t>
            </a:r>
          </a:p>
        </p:txBody>
      </p:sp>
    </p:spTree>
    <p:extLst>
      <p:ext uri="{BB962C8B-B14F-4D97-AF65-F5344CB8AC3E}">
        <p14:creationId xmlns:p14="http://schemas.microsoft.com/office/powerpoint/2010/main" val="392927300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09" y="467942"/>
            <a:ext cx="8164077" cy="4032448"/>
          </a:xfrm>
          <a:ln>
            <a:miter lim="800000"/>
            <a:headEnd/>
            <a:tailEnd/>
          </a:ln>
          <a:extLst/>
        </p:spPr>
        <p:txBody>
          <a:bodyPr anchor="t" anchorCtr="0">
            <a:no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  <a:defRPr/>
            </a:pPr>
            <a:r>
              <a:rPr lang="et-EE" sz="4000" dirty="0">
                <a:solidFill>
                  <a:schemeClr val="tx1"/>
                </a:solidFill>
                <a:latin typeface="+mn-lt"/>
              </a:rPr>
              <a:t>Peatumisteekonna pikkus:</a:t>
            </a:r>
            <a:br>
              <a:rPr lang="et-EE" sz="4000" dirty="0">
                <a:solidFill>
                  <a:schemeClr val="tx1"/>
                </a:solidFill>
                <a:latin typeface="+mn-lt"/>
              </a:rPr>
            </a:br>
            <a:r>
              <a:rPr lang="et-EE" sz="1200" dirty="0">
                <a:solidFill>
                  <a:schemeClr val="tx1"/>
                </a:solidFill>
                <a:latin typeface="+mn-lt"/>
              </a:rPr>
              <a:t> </a:t>
            </a:r>
            <a:br>
              <a:rPr lang="et-EE" sz="4000" dirty="0">
                <a:solidFill>
                  <a:schemeClr val="tx1"/>
                </a:solidFill>
                <a:latin typeface="+mn-lt"/>
              </a:rPr>
            </a:br>
            <a:r>
              <a:rPr lang="et-EE" sz="4000" u="sng" dirty="0">
                <a:solidFill>
                  <a:schemeClr val="tx1"/>
                </a:solidFill>
                <a:latin typeface="+mn-lt"/>
              </a:rPr>
              <a:t>						50 km/h		60 km/h</a:t>
            </a:r>
            <a:br>
              <a:rPr lang="et-EE" sz="4000" u="sng" dirty="0">
                <a:solidFill>
                  <a:schemeClr val="tx1"/>
                </a:solidFill>
                <a:latin typeface="+mn-lt"/>
              </a:rPr>
            </a:br>
            <a:r>
              <a:rPr lang="et-EE" sz="800" dirty="0">
                <a:solidFill>
                  <a:schemeClr val="tx1"/>
                </a:solidFill>
                <a:latin typeface="+mn-lt"/>
              </a:rPr>
              <a:t>  </a:t>
            </a:r>
            <a:br>
              <a:rPr lang="et-EE" sz="4000" dirty="0">
                <a:solidFill>
                  <a:schemeClr val="tx1"/>
                </a:solidFill>
                <a:latin typeface="+mn-lt"/>
              </a:rPr>
            </a:br>
            <a:r>
              <a:rPr lang="et-EE" sz="4000" dirty="0">
                <a:solidFill>
                  <a:schemeClr val="tx1"/>
                </a:solidFill>
                <a:latin typeface="+mn-lt"/>
              </a:rPr>
              <a:t>Kuival teel 		</a:t>
            </a:r>
            <a:r>
              <a:rPr lang="et-EE" sz="4000" dirty="0">
                <a:solidFill>
                  <a:srgbClr val="C00000"/>
                </a:solidFill>
                <a:latin typeface="+mn-lt"/>
              </a:rPr>
              <a:t>28 m			37 m</a:t>
            </a:r>
            <a:br>
              <a:rPr lang="et-EE" sz="4000" dirty="0">
                <a:solidFill>
                  <a:schemeClr val="tx1"/>
                </a:solidFill>
                <a:latin typeface="+mn-lt"/>
              </a:rPr>
            </a:br>
            <a:r>
              <a:rPr lang="et-EE" sz="4000" dirty="0">
                <a:solidFill>
                  <a:schemeClr val="tx1"/>
                </a:solidFill>
                <a:latin typeface="+mn-lt"/>
              </a:rPr>
              <a:t>Märjal teel 		</a:t>
            </a:r>
            <a:r>
              <a:rPr lang="et-EE" sz="4000" dirty="0">
                <a:solidFill>
                  <a:srgbClr val="C00000"/>
                </a:solidFill>
                <a:latin typeface="+mn-lt"/>
              </a:rPr>
              <a:t>38 m			51 m</a:t>
            </a:r>
            <a:br>
              <a:rPr lang="et-EE" sz="4000" dirty="0">
                <a:solidFill>
                  <a:schemeClr val="tx1"/>
                </a:solidFill>
                <a:latin typeface="+mn-lt"/>
              </a:rPr>
            </a:br>
            <a:r>
              <a:rPr lang="et-EE" sz="4000" dirty="0">
                <a:solidFill>
                  <a:schemeClr val="tx1"/>
                </a:solidFill>
                <a:latin typeface="+mn-lt"/>
              </a:rPr>
              <a:t>Lumisel teel 	</a:t>
            </a:r>
            <a:r>
              <a:rPr lang="et-EE" sz="4000" dirty="0">
                <a:solidFill>
                  <a:srgbClr val="C00000"/>
                </a:solidFill>
                <a:latin typeface="+mn-lt"/>
              </a:rPr>
              <a:t>62 m			86 m</a:t>
            </a:r>
            <a:endParaRPr lang="et-EE" altLang="et-EE" sz="4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Teksti kohatäide 2"/>
          <p:cNvSpPr txBox="1">
            <a:spLocks/>
          </p:cNvSpPr>
          <p:nvPr/>
        </p:nvSpPr>
        <p:spPr>
          <a:xfrm>
            <a:off x="6479258" y="251917"/>
            <a:ext cx="2520280" cy="956544"/>
          </a:xfrm>
          <a:prstGeom prst="rect">
            <a:avLst/>
          </a:prstGeom>
          <a:ln w="25400">
            <a:noFill/>
          </a:ln>
        </p:spPr>
        <p:txBody>
          <a:bodyPr anchor="ctr" anchorCtr="0"/>
          <a:lstStyle>
            <a:lvl1pPr marL="342900" indent="-3429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t-EE" altLang="et-EE" sz="4000" b="1" kern="0" dirty="0">
                <a:solidFill>
                  <a:srgbClr val="C00000"/>
                </a:solidFill>
              </a:rPr>
              <a:t> ca 28 meetrit!</a:t>
            </a:r>
            <a:endParaRPr lang="et-EE" altLang="et-EE" sz="4000" b="1" kern="0" dirty="0">
              <a:solidFill>
                <a:srgbClr val="0033CC"/>
              </a:solidFill>
            </a:endParaRPr>
          </a:p>
        </p:txBody>
      </p:sp>
      <p:sp>
        <p:nvSpPr>
          <p:cNvPr id="6" name="Teksti kohatäide 2"/>
          <p:cNvSpPr txBox="1">
            <a:spLocks/>
          </p:cNvSpPr>
          <p:nvPr/>
        </p:nvSpPr>
        <p:spPr bwMode="auto">
          <a:xfrm>
            <a:off x="225967" y="4428381"/>
            <a:ext cx="8605688" cy="147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2pPr>
            <a:lvl3pPr marL="91440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000">
                <a:solidFill>
                  <a:srgbClr val="000000"/>
                </a:solidFill>
                <a:latin typeface="+mn-lt"/>
                <a:ea typeface="+mn-ea"/>
              </a:defRPr>
            </a:lvl3pPr>
            <a:lvl4pPr marL="137160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</a:defRPr>
            </a:lvl4pPr>
            <a:lvl5pPr marL="182880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</a:defRPr>
            </a:lvl5pPr>
            <a:lvl6pPr marL="2286000" indent="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</a:defRPr>
            </a:lvl6pPr>
            <a:lvl7pPr marL="2743200" indent="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</a:defRPr>
            </a:lvl7pPr>
            <a:lvl8pPr marL="3200400" indent="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</a:defRPr>
            </a:lvl8pPr>
            <a:lvl9pPr marL="3657600" indent="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0"/>
              </a:spcAft>
            </a:pPr>
            <a:r>
              <a:rPr lang="et-EE" altLang="et-EE" sz="2400" kern="0" dirty="0"/>
              <a:t>Reguleerimata ülekäigurajal </a:t>
            </a:r>
            <a:r>
              <a:rPr lang="et-EE" altLang="et-EE" sz="2400" u="sng" kern="0" dirty="0"/>
              <a:t>peab jalakäija enne sõidutee ületamist hindama läheneva sõiduki kaugust ja kiirust, andma juhile võimaluse kiirust sujuvalt vähendada või seisma jääda ja veenduma</a:t>
            </a:r>
            <a:r>
              <a:rPr lang="et-EE" altLang="et-EE" sz="2400" kern="0" dirty="0"/>
              <a:t>, et juht on teda märganud ning sõidutee ületamine on ohutu. </a:t>
            </a:r>
          </a:p>
          <a:p>
            <a:pPr>
              <a:spcAft>
                <a:spcPts val="0"/>
              </a:spcAft>
            </a:pPr>
            <a:r>
              <a:rPr lang="et-EE" altLang="et-EE" sz="1800" i="1" kern="0" dirty="0"/>
              <a:t>Liiklusseadus § 25 (7) Sõidutee ületamise nõuded</a:t>
            </a:r>
          </a:p>
        </p:txBody>
      </p:sp>
      <p:pic>
        <p:nvPicPr>
          <p:cNvPr id="33795" name="Picture 3" descr="C:\Users\Kasutaja\AppData\Local\Microsoft\Windows\Temporary Internet Files\Content.IE5\HZ6QG8FC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137" y="5796533"/>
            <a:ext cx="899954" cy="91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468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23305" y="323925"/>
            <a:ext cx="8375136" cy="2448272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Aft>
                <a:spcPts val="0"/>
              </a:spcAft>
            </a:pPr>
            <a:r>
              <a:rPr lang="et-EE" altLang="et-EE" sz="4400" kern="0" dirty="0">
                <a:solidFill>
                  <a:srgbClr val="0033CC"/>
                </a:solidFill>
                <a:cs typeface="Arial" panose="020B0604020202020204" pitchFamily="34" charset="0"/>
              </a:rPr>
              <a:t>Kas 14-aastane peab </a:t>
            </a:r>
            <a:r>
              <a:rPr lang="fi-FI" altLang="et-EE" sz="4400" kern="0" dirty="0" err="1">
                <a:solidFill>
                  <a:srgbClr val="0033CC"/>
                </a:solidFill>
                <a:cs typeface="Arial" panose="020B0604020202020204" pitchFamily="34" charset="0"/>
              </a:rPr>
              <a:t>tasakaaluliikuriga</a:t>
            </a:r>
            <a:r>
              <a:rPr lang="fi-FI" altLang="et-EE" sz="4400" kern="0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fi-FI" altLang="et-EE" sz="4400" kern="0" dirty="0" err="1">
                <a:solidFill>
                  <a:srgbClr val="0033CC"/>
                </a:solidFill>
                <a:cs typeface="Arial" panose="020B0604020202020204" pitchFamily="34" charset="0"/>
              </a:rPr>
              <a:t>sõites</a:t>
            </a:r>
            <a:r>
              <a:rPr lang="fi-FI" altLang="et-EE" sz="4400" kern="0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endParaRPr lang="et-EE" altLang="et-EE" sz="4400" kern="0" dirty="0">
              <a:solidFill>
                <a:srgbClr val="0033CC"/>
              </a:solidFill>
              <a:cs typeface="Arial" panose="020B0604020202020204" pitchFamily="34" charset="0"/>
            </a:endParaRPr>
          </a:p>
          <a:p>
            <a:pPr marL="0" indent="0" algn="ctr">
              <a:spcAft>
                <a:spcPts val="0"/>
              </a:spcAft>
            </a:pPr>
            <a:r>
              <a:rPr lang="fi-FI" altLang="et-EE" sz="4400" kern="0" dirty="0" err="1">
                <a:solidFill>
                  <a:srgbClr val="0033CC"/>
                </a:solidFill>
                <a:cs typeface="Arial" panose="020B0604020202020204" pitchFamily="34" charset="0"/>
              </a:rPr>
              <a:t>kandma</a:t>
            </a:r>
            <a:r>
              <a:rPr lang="fi-FI" altLang="et-EE" sz="4400" kern="0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fi-FI" altLang="et-EE" sz="4400" kern="0" dirty="0" err="1">
                <a:solidFill>
                  <a:srgbClr val="0033CC"/>
                </a:solidFill>
                <a:cs typeface="Arial" panose="020B0604020202020204" pitchFamily="34" charset="0"/>
              </a:rPr>
              <a:t>kiivrit</a:t>
            </a:r>
            <a:r>
              <a:rPr lang="fi-FI" altLang="et-EE" sz="4400" kern="0" dirty="0">
                <a:solidFill>
                  <a:srgbClr val="0033CC"/>
                </a:solidFill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92561BA4-0530-4793-B5AC-1B9D0F0FA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05" y="2981425"/>
            <a:ext cx="4320480" cy="3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43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39000" y="619133"/>
            <a:ext cx="4465396" cy="582712"/>
          </a:xfrm>
          <a:prstGeom prst="rect">
            <a:avLst/>
          </a:prstGeom>
          <a:noFill/>
        </p:spPr>
        <p:txBody>
          <a:bodyPr lIns="90507" tIns="45254" rIns="90507" bIns="45254">
            <a:spAutoFit/>
          </a:bodyPr>
          <a:lstStyle/>
          <a:p>
            <a:pPr algn="r">
              <a:defRPr/>
            </a:pPr>
            <a:r>
              <a:rPr lang="et-EE" sz="3200" dirty="0"/>
              <a:t> </a:t>
            </a:r>
          </a:p>
        </p:txBody>
      </p:sp>
      <p:sp>
        <p:nvSpPr>
          <p:cNvPr id="3" name="Ristkülik 2">
            <a:extLst>
              <a:ext uri="{FF2B5EF4-FFF2-40B4-BE49-F238E27FC236}">
                <a16:creationId xmlns:a16="http://schemas.microsoft.com/office/drawing/2014/main" id="{1C7EAD6F-94EC-4753-BA5C-80BC330046E1}"/>
              </a:ext>
            </a:extLst>
          </p:cNvPr>
          <p:cNvSpPr/>
          <p:nvPr/>
        </p:nvSpPr>
        <p:spPr>
          <a:xfrm>
            <a:off x="678895" y="619133"/>
            <a:ext cx="770930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3200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JAH, ALLA 16-AASTANE JUHT PEAB KANDMA JALGRATTURIKIIVRIT!</a:t>
            </a:r>
          </a:p>
          <a:p>
            <a:endParaRPr lang="et-EE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t-EE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Teel jalgrattaga, tasakaaluliikuriga ja </a:t>
            </a:r>
            <a:r>
              <a:rPr lang="et-EE" sz="2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pisimopeediga</a:t>
            </a:r>
            <a:r>
              <a:rPr lang="et-EE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sõitmisel peab alla 16-aastane juht kandma </a:t>
            </a:r>
            <a:r>
              <a:rPr lang="et-EE" sz="2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kinnirihmatud</a:t>
            </a:r>
            <a:r>
              <a:rPr lang="et-EE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jalgratturikiivrit. </a:t>
            </a:r>
          </a:p>
          <a:p>
            <a:r>
              <a:rPr lang="et-EE" sz="2800" dirty="0">
                <a:latin typeface="+mj-lt"/>
              </a:rPr>
              <a:t>LS § 31</a:t>
            </a:r>
            <a:endParaRPr lang="et-EE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t-EE" sz="2800" dirty="0">
              <a:latin typeface="+mj-lt"/>
              <a:cs typeface="Times New Roman" panose="02020603050405020304" pitchFamily="18" charset="0"/>
            </a:endParaRPr>
          </a:p>
          <a:p>
            <a:r>
              <a:rPr lang="et-EE" sz="2800" dirty="0">
                <a:latin typeface="+mj-lt"/>
                <a:cs typeface="Times New Roman" panose="02020603050405020304" pitchFamily="18" charset="0"/>
              </a:rPr>
              <a:t>Tee on jalakäijate või sõidukite liiklemiseks avatud rajatis või maaomaniku poolt liikluseks ettenähtud muu ala (sh ka teepeenrad, kõnnitee, kergliiklustee, </a:t>
            </a:r>
            <a:r>
              <a:rPr lang="et-EE" sz="2800" dirty="0" err="1">
                <a:latin typeface="+mj-lt"/>
                <a:cs typeface="Times New Roman" panose="02020603050405020304" pitchFamily="18" charset="0"/>
              </a:rPr>
              <a:t>õueala</a:t>
            </a:r>
            <a:r>
              <a:rPr lang="et-EE" sz="2800" dirty="0">
                <a:latin typeface="+mj-lt"/>
                <a:cs typeface="Times New Roman" panose="02020603050405020304" pitchFamily="18" charset="0"/>
              </a:rPr>
              <a:t>).</a:t>
            </a:r>
            <a:endParaRPr lang="et-EE" sz="2800" dirty="0">
              <a:latin typeface="+mj-lt"/>
            </a:endParaRPr>
          </a:p>
        </p:txBody>
      </p:sp>
      <p:pic>
        <p:nvPicPr>
          <p:cNvPr id="9219" name="Picture 3" descr="C:\Users\Kasutaja\AppData\Local\Microsoft\Windows\Temporary Internet Files\Content.IE5\HZ6QG8FC\MC90044149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157" y="5646611"/>
            <a:ext cx="899954" cy="91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826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Kasutaja\AppData\Local\Microsoft\Windows\Temporary Internet Files\Content.IE5\HZ6QG8FC\MC90044149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168" y="5646611"/>
            <a:ext cx="899954" cy="91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 kohatäide 1"/>
          <p:cNvSpPr txBox="1">
            <a:spLocks/>
          </p:cNvSpPr>
          <p:nvPr/>
        </p:nvSpPr>
        <p:spPr>
          <a:xfrm>
            <a:off x="259647" y="395933"/>
            <a:ext cx="8488594" cy="2736304"/>
          </a:xfrm>
          <a:prstGeom prst="rect">
            <a:avLst/>
          </a:prstGeom>
        </p:spPr>
        <p:txBody>
          <a:bodyPr anchor="t" anchorCtr="0"/>
          <a:lstStyle>
            <a:lvl1pPr marL="342900" indent="-3429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spcAft>
                <a:spcPts val="600"/>
              </a:spcAft>
            </a:pPr>
            <a:r>
              <a:rPr lang="et-EE" sz="2200" kern="0" dirty="0">
                <a:solidFill>
                  <a:schemeClr val="tx1"/>
                </a:solidFill>
              </a:rPr>
              <a:t>Õigesti reguleeritud peatugi kaitseb vigastuste eest, mis on põhjustatud eest või tagant kokkupõrke puhul. </a:t>
            </a:r>
          </a:p>
          <a:p>
            <a:pPr>
              <a:spcAft>
                <a:spcPts val="600"/>
              </a:spcAft>
            </a:pPr>
            <a:r>
              <a:rPr lang="et-EE" sz="2200" kern="0" dirty="0">
                <a:solidFill>
                  <a:schemeClr val="tx1"/>
                </a:solidFill>
              </a:rPr>
              <a:t>Peatoe ülemine äär peab olema vähemalt pealaega tasa või pisut kõrgemal.</a:t>
            </a:r>
          </a:p>
          <a:p>
            <a:pPr>
              <a:spcAft>
                <a:spcPts val="600"/>
              </a:spcAft>
            </a:pPr>
            <a:r>
              <a:rPr lang="et-EE" sz="2200" kern="0" dirty="0">
                <a:solidFill>
                  <a:schemeClr val="tx1"/>
                </a:solidFill>
              </a:rPr>
              <a:t>Õige pea kaugus peatoest on 2-5 cm.</a:t>
            </a:r>
          </a:p>
          <a:p>
            <a:pPr marL="0" indent="0">
              <a:spcAft>
                <a:spcPts val="0"/>
              </a:spcAft>
            </a:pPr>
            <a:r>
              <a:rPr lang="et-EE" sz="2200" kern="0" dirty="0">
                <a:solidFill>
                  <a:schemeClr val="tx1"/>
                </a:solidFill>
              </a:rPr>
              <a:t>Mida rohkem on peal ruumi edasi-tagasi liikuda, seda suuremad on vigastused.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t-EE" sz="2200" kern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lt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13" y="3117710"/>
            <a:ext cx="7439070" cy="33722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258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48755" y="827981"/>
            <a:ext cx="8352928" cy="496855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2pPr>
            <a:lvl3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3pPr>
            <a:lvl4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4pPr>
            <a:lvl5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5pPr>
            <a:lvl6pPr marL="25146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6pPr>
            <a:lvl7pPr marL="29718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7pPr>
            <a:lvl8pPr marL="34290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8pPr>
            <a:lvl9pPr marL="38862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9pPr>
          </a:lstStyle>
          <a:p>
            <a:pPr algn="ctr">
              <a:lnSpc>
                <a:spcPct val="114000"/>
              </a:lnSpc>
            </a:pPr>
            <a:r>
              <a:rPr lang="et-EE" sz="4400" dirty="0">
                <a:solidFill>
                  <a:srgbClr val="0033CC"/>
                </a:solidFill>
              </a:rPr>
              <a:t>Kui auto sõidab kiirusel 50 km/h </a:t>
            </a:r>
          </a:p>
          <a:p>
            <a:pPr algn="ctr">
              <a:lnSpc>
                <a:spcPct val="114000"/>
              </a:lnSpc>
            </a:pPr>
            <a:r>
              <a:rPr lang="et-EE" sz="4400" dirty="0">
                <a:solidFill>
                  <a:srgbClr val="0033CC"/>
                </a:solidFill>
              </a:rPr>
              <a:t>ja toimub kokkupõrge, siis ilma turvavööta sõitva inimese vigastused on sarnased, nagu allakukkumisel …</a:t>
            </a:r>
          </a:p>
          <a:p>
            <a:pPr algn="ctr"/>
            <a:endParaRPr lang="et-EE" sz="4400" dirty="0">
              <a:solidFill>
                <a:srgbClr val="0033CC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et-EE" sz="4000" dirty="0">
                <a:solidFill>
                  <a:schemeClr val="tx1"/>
                </a:solidFill>
              </a:rPr>
              <a:t>1) 2. korruselt</a:t>
            </a:r>
          </a:p>
          <a:p>
            <a:pPr algn="ctr">
              <a:spcAft>
                <a:spcPts val="1200"/>
              </a:spcAft>
            </a:pPr>
            <a:r>
              <a:rPr lang="et-EE" sz="4000" dirty="0">
                <a:solidFill>
                  <a:schemeClr val="tx1"/>
                </a:solidFill>
              </a:rPr>
              <a:t>2) 4. korruselt</a:t>
            </a:r>
          </a:p>
          <a:p>
            <a:pPr algn="ctr"/>
            <a:r>
              <a:rPr lang="et-EE" sz="4000" dirty="0">
                <a:solidFill>
                  <a:schemeClr val="tx1"/>
                </a:solidFill>
              </a:rPr>
              <a:t>3) 6. korruselt</a:t>
            </a:r>
          </a:p>
        </p:txBody>
      </p:sp>
    </p:spTree>
    <p:extLst>
      <p:ext uri="{BB962C8B-B14F-4D97-AF65-F5344CB8AC3E}">
        <p14:creationId xmlns:p14="http://schemas.microsoft.com/office/powerpoint/2010/main" val="656348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lapealkiri 3"/>
          <p:cNvSpPr txBox="1">
            <a:spLocks/>
          </p:cNvSpPr>
          <p:nvPr/>
        </p:nvSpPr>
        <p:spPr bwMode="auto">
          <a:xfrm>
            <a:off x="814022" y="1122672"/>
            <a:ext cx="4252907" cy="86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07" tIns="45254" rIns="90507" bIns="45254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buFont typeface="Wingdings 2" pitchFamily="18" charset="2"/>
              <a:buNone/>
            </a:pPr>
            <a:endParaRPr lang="et-EE" altLang="et-EE" sz="3200" b="1"/>
          </a:p>
        </p:txBody>
      </p:sp>
      <p:pic>
        <p:nvPicPr>
          <p:cNvPr id="7" name="Picture 2" descr="http://www.minulemmikule.ee/wp-content/uploads/2015/06/hirmunud-koer_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56" y="5248466"/>
            <a:ext cx="1933023" cy="146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60393" y="1188021"/>
            <a:ext cx="8424936" cy="230425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2pPr>
            <a:lvl3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3pPr>
            <a:lvl4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4pPr>
            <a:lvl5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5pPr>
            <a:lvl6pPr marL="25146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6pPr>
            <a:lvl7pPr marL="29718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7pPr>
            <a:lvl8pPr marL="34290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8pPr>
            <a:lvl9pPr marL="38862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9pPr>
          </a:lstStyle>
          <a:p>
            <a:pPr marL="85725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et-EE" sz="2800" u="wavyHeavy" kern="0" dirty="0">
              <a:solidFill>
                <a:srgbClr val="0033CC"/>
              </a:solidFill>
              <a:uFill>
                <a:solidFill>
                  <a:srgbClr val="C00000"/>
                </a:solidFill>
              </a:uFill>
              <a:latin typeface="+mn-lt"/>
            </a:endParaRPr>
          </a:p>
        </p:txBody>
      </p:sp>
      <p:pic>
        <p:nvPicPr>
          <p:cNvPr id="43010" name="Picture 2" descr="https://pilt.elisa.ee/3146aa37-8c55-493e-80e5-463f960c1f7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37" y="3825528"/>
            <a:ext cx="691615" cy="139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http://www.saaremaavesi.ee/images/05%20L%20gaas%20pilt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579" y="3812213"/>
            <a:ext cx="1002857" cy="167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0" name="Picture 12" descr="https://cache.osta.ee/iv2/auctions/1_1_16750285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38" y="4002053"/>
            <a:ext cx="1359574" cy="129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://www.byroomaailm.ee/components/com_virtuemart/shop_image/product/trexranitshama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721" y="4651156"/>
            <a:ext cx="1561219" cy="181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360393" y="539949"/>
            <a:ext cx="8243831" cy="2736304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2pPr>
            <a:lvl3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3pPr>
            <a:lvl4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4pPr>
            <a:lvl5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5pPr>
            <a:lvl6pPr marL="25146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6pPr>
            <a:lvl7pPr marL="29718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7pPr>
            <a:lvl8pPr marL="34290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8pPr>
            <a:lvl9pPr marL="38862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t-EE" sz="4000" dirty="0"/>
              <a:t>Kiirusel 50 km/h toimuval kokkupõrkel saab turvavööta sõitev inimene </a:t>
            </a:r>
          </a:p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t-EE" sz="4000" dirty="0"/>
              <a:t>sarnaseid vigastusi, nagu allakukkumisel</a:t>
            </a:r>
          </a:p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t-EE" sz="4000" dirty="0"/>
              <a:t>4. korruselt </a:t>
            </a:r>
            <a:endParaRPr lang="et-EE" sz="4000" kern="0" dirty="0">
              <a:solidFill>
                <a:srgbClr val="C00000"/>
              </a:solidFill>
            </a:endParaRPr>
          </a:p>
        </p:txBody>
      </p:sp>
      <p:pic>
        <p:nvPicPr>
          <p:cNvPr id="10" name="Picture 3" descr="C:\Users\Kasutaja\AppData\Local\Microsoft\Windows\Temporary Internet Files\Content.IE5\HZ6QG8FC\MC900441497[1]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786" y="5646611"/>
            <a:ext cx="899954" cy="91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135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23305" y="467941"/>
            <a:ext cx="8352928" cy="255628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2pPr>
            <a:lvl3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3pPr>
            <a:lvl4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4pPr>
            <a:lvl5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5pPr>
            <a:lvl6pPr marL="25146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6pPr>
            <a:lvl7pPr marL="29718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7pPr>
            <a:lvl8pPr marL="34290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8pPr>
            <a:lvl9pPr marL="38862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9pPr>
          </a:lstStyle>
          <a:p>
            <a:pPr algn="ctr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t-EE" sz="4400" kern="0" dirty="0">
                <a:solidFill>
                  <a:srgbClr val="0033CC"/>
                </a:solidFill>
                <a:latin typeface="+mn-lt"/>
              </a:rPr>
              <a:t>Nimeta vähemalt 3 olulist </a:t>
            </a:r>
          </a:p>
          <a:p>
            <a:pPr algn="ctr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t-EE" sz="4400" kern="0" dirty="0">
                <a:solidFill>
                  <a:srgbClr val="0033CC"/>
                </a:solidFill>
                <a:latin typeface="+mn-lt"/>
              </a:rPr>
              <a:t>nüanssi, mida peab jälgima </a:t>
            </a:r>
          </a:p>
          <a:p>
            <a:pPr algn="ctr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t-EE" sz="4400" kern="0" dirty="0">
                <a:solidFill>
                  <a:srgbClr val="0033CC"/>
                </a:solidFill>
                <a:latin typeface="+mn-lt"/>
              </a:rPr>
              <a:t>turvavöö kinnitamisel.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641" y="3348261"/>
            <a:ext cx="2304256" cy="296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700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s-media-cache-ak0.pinimg.com/736x/27/94/0e/27940e8396c369825c2762672a816d3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033" y="4053693"/>
            <a:ext cx="2812410" cy="210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asutaja\AppData\Local\Microsoft\Windows\Temporary Internet Files\Content.IE5\HZ6QG8FC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157" y="5646611"/>
            <a:ext cx="899954" cy="91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46669" y="6292973"/>
            <a:ext cx="7658677" cy="49692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2pPr>
            <a:lvl3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3pPr>
            <a:lvl4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4pPr>
            <a:lvl5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5pPr>
            <a:lvl6pPr marL="25146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6pPr>
            <a:lvl7pPr marL="29718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7pPr>
            <a:lvl8pPr marL="34290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8pPr>
            <a:lvl9pPr marL="38862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9pPr>
          </a:lstStyle>
          <a:p>
            <a:r>
              <a:rPr lang="et-EE" sz="1600" kern="0" dirty="0"/>
              <a:t>Sõidukis, millel on turvavööd, peab sõitja olema sõidu ajal turvavööga nõuetekohaselt kinnitatud. </a:t>
            </a:r>
            <a:r>
              <a:rPr lang="et-EE" sz="1600" i="1" kern="0" dirty="0"/>
              <a:t>Liiklusseadus § 30</a:t>
            </a:r>
            <a:br>
              <a:rPr lang="et-EE" sz="1600" b="1" kern="0" dirty="0"/>
            </a:br>
            <a:r>
              <a:rPr lang="et-EE" sz="1600" b="1" kern="0" dirty="0"/>
              <a:t> </a:t>
            </a:r>
            <a:br>
              <a:rPr lang="et-EE" sz="1600" b="1" kern="0" dirty="0"/>
            </a:br>
            <a:br>
              <a:rPr lang="et-EE" sz="1600" kern="0" dirty="0"/>
            </a:br>
            <a:r>
              <a:rPr lang="et-EE" sz="1600" b="1" kern="0" dirty="0"/>
              <a:t> </a:t>
            </a:r>
            <a:br>
              <a:rPr lang="et-EE" sz="1600" kern="0" dirty="0"/>
            </a:br>
            <a:r>
              <a:rPr lang="et-EE" sz="1600" kern="0" dirty="0"/>
              <a:t> </a:t>
            </a:r>
            <a:br>
              <a:rPr lang="et-EE" sz="1600" kern="0" dirty="0"/>
            </a:br>
            <a:endParaRPr lang="et-EE" sz="1600" kern="0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28639" y="4463530"/>
            <a:ext cx="3767074" cy="150626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2pPr>
            <a:lvl3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3pPr>
            <a:lvl4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4pPr>
            <a:lvl5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5pPr>
            <a:lvl6pPr marL="25146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6pPr>
            <a:lvl7pPr marL="29718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7pPr>
            <a:lvl8pPr marL="34290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8pPr>
            <a:lvl9pPr marL="38862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9pPr>
          </a:lstStyle>
          <a:p>
            <a:pPr algn="ctr"/>
            <a:r>
              <a:rPr lang="fi-FI" sz="3600" kern="0" dirty="0">
                <a:solidFill>
                  <a:srgbClr val="C00000"/>
                </a:solidFill>
              </a:rPr>
              <a:t>Kas </a:t>
            </a:r>
            <a:r>
              <a:rPr lang="fi-FI" sz="3600" kern="0" dirty="0" err="1">
                <a:solidFill>
                  <a:srgbClr val="C00000"/>
                </a:solidFill>
              </a:rPr>
              <a:t>koolibussis</a:t>
            </a:r>
            <a:r>
              <a:rPr lang="fi-FI" sz="3600" kern="0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fi-FI" sz="3600" kern="0" dirty="0" err="1">
                <a:solidFill>
                  <a:srgbClr val="C00000"/>
                </a:solidFill>
              </a:rPr>
              <a:t>tuleb</a:t>
            </a:r>
            <a:r>
              <a:rPr lang="fi-FI" sz="3600" kern="0" dirty="0">
                <a:solidFill>
                  <a:srgbClr val="C00000"/>
                </a:solidFill>
              </a:rPr>
              <a:t> </a:t>
            </a:r>
            <a:r>
              <a:rPr lang="fi-FI" sz="3600" kern="0" dirty="0" err="1">
                <a:solidFill>
                  <a:srgbClr val="C00000"/>
                </a:solidFill>
              </a:rPr>
              <a:t>kinnitada</a:t>
            </a:r>
            <a:r>
              <a:rPr lang="fi-FI" sz="3600" kern="0" dirty="0">
                <a:solidFill>
                  <a:srgbClr val="C00000"/>
                </a:solidFill>
              </a:rPr>
              <a:t> </a:t>
            </a:r>
            <a:r>
              <a:rPr lang="fi-FI" sz="3600" kern="0" dirty="0" err="1">
                <a:solidFill>
                  <a:srgbClr val="C00000"/>
                </a:solidFill>
              </a:rPr>
              <a:t>turvavöö</a:t>
            </a:r>
            <a:r>
              <a:rPr lang="fi-FI" sz="3600" kern="0" dirty="0">
                <a:solidFill>
                  <a:srgbClr val="C00000"/>
                </a:solidFill>
              </a:rPr>
              <a:t>?</a:t>
            </a:r>
            <a:endParaRPr lang="et-EE" sz="3600" kern="0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44001" y="194171"/>
            <a:ext cx="8462024" cy="351413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2pPr>
            <a:lvl3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3pPr>
            <a:lvl4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4pPr>
            <a:lvl5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5pPr>
            <a:lvl6pPr marL="25146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6pPr>
            <a:lvl7pPr marL="29718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7pPr>
            <a:lvl8pPr marL="34290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8pPr>
            <a:lvl9pPr marL="38862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9pPr>
          </a:lstStyle>
          <a:p>
            <a:pPr marL="274638" indent="-274638" eaLnBrk="1" fontAlgn="auto" hangingPunct="1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t-EE" sz="2800" kern="0" dirty="0">
                <a:solidFill>
                  <a:schemeClr val="tx1"/>
                </a:solidFill>
              </a:rPr>
              <a:t>Ülemine rihm peab jooksma üle rangluu;</a:t>
            </a:r>
          </a:p>
          <a:p>
            <a:pPr marL="274638" indent="-274638" eaLnBrk="1" fontAlgn="auto" hangingPunct="1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t-EE" sz="2800" kern="0" dirty="0">
                <a:solidFill>
                  <a:schemeClr val="tx1"/>
                </a:solidFill>
              </a:rPr>
              <a:t>Alumine rihm peab jooksma võimalikult puusaliigese lähedalt, mitte üle kõhu;</a:t>
            </a:r>
          </a:p>
          <a:p>
            <a:pPr marL="274638" indent="-274638" eaLnBrk="1" fontAlgn="auto" hangingPunct="1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t-EE" sz="2800" kern="0" dirty="0">
                <a:solidFill>
                  <a:schemeClr val="tx1"/>
                </a:solidFill>
              </a:rPr>
              <a:t>T</a:t>
            </a:r>
            <a:r>
              <a:rPr lang="fi-FI" sz="2800" kern="0" dirty="0" err="1">
                <a:solidFill>
                  <a:schemeClr val="tx1"/>
                </a:solidFill>
              </a:rPr>
              <a:t>ee</a:t>
            </a:r>
            <a:r>
              <a:rPr lang="fi-FI" sz="2800" kern="0" dirty="0">
                <a:solidFill>
                  <a:schemeClr val="tx1"/>
                </a:solidFill>
              </a:rPr>
              <a:t> </a:t>
            </a:r>
            <a:r>
              <a:rPr lang="fi-FI" sz="2800" kern="0" dirty="0" err="1">
                <a:solidFill>
                  <a:schemeClr val="tx1"/>
                </a:solidFill>
              </a:rPr>
              <a:t>ülerõivas</a:t>
            </a:r>
            <a:r>
              <a:rPr lang="fi-FI" sz="2800" kern="0" dirty="0">
                <a:solidFill>
                  <a:schemeClr val="tx1"/>
                </a:solidFill>
              </a:rPr>
              <a:t> </a:t>
            </a:r>
            <a:r>
              <a:rPr lang="fi-FI" sz="2800" kern="0" dirty="0" err="1">
                <a:solidFill>
                  <a:schemeClr val="tx1"/>
                </a:solidFill>
              </a:rPr>
              <a:t>eest</a:t>
            </a:r>
            <a:r>
              <a:rPr lang="fi-FI" sz="2800" kern="0" dirty="0">
                <a:solidFill>
                  <a:schemeClr val="tx1"/>
                </a:solidFill>
              </a:rPr>
              <a:t> lahti ja </a:t>
            </a:r>
            <a:r>
              <a:rPr lang="fi-FI" sz="2800" kern="0" dirty="0" err="1">
                <a:solidFill>
                  <a:schemeClr val="tx1"/>
                </a:solidFill>
              </a:rPr>
              <a:t>kinnita</a:t>
            </a:r>
            <a:r>
              <a:rPr lang="fi-FI" sz="2800" kern="0" dirty="0">
                <a:solidFill>
                  <a:schemeClr val="tx1"/>
                </a:solidFill>
              </a:rPr>
              <a:t> </a:t>
            </a:r>
            <a:r>
              <a:rPr lang="fi-FI" sz="2800" kern="0" dirty="0" err="1">
                <a:solidFill>
                  <a:schemeClr val="tx1"/>
                </a:solidFill>
              </a:rPr>
              <a:t>turvavöö</a:t>
            </a:r>
            <a:r>
              <a:rPr lang="fi-FI" sz="2800" kern="0" dirty="0">
                <a:solidFill>
                  <a:schemeClr val="tx1"/>
                </a:solidFill>
              </a:rPr>
              <a:t> </a:t>
            </a:r>
            <a:r>
              <a:rPr lang="fi-FI" sz="2800" kern="0" dirty="0" err="1">
                <a:solidFill>
                  <a:schemeClr val="tx1"/>
                </a:solidFill>
              </a:rPr>
              <a:t>nii</a:t>
            </a:r>
            <a:r>
              <a:rPr lang="fi-FI" sz="2800" kern="0" dirty="0">
                <a:solidFill>
                  <a:schemeClr val="tx1"/>
                </a:solidFill>
              </a:rPr>
              <a:t>, et </a:t>
            </a:r>
            <a:r>
              <a:rPr lang="fi-FI" sz="2800" kern="0" dirty="0" err="1">
                <a:solidFill>
                  <a:schemeClr val="tx1"/>
                </a:solidFill>
              </a:rPr>
              <a:t>paksud</a:t>
            </a:r>
            <a:r>
              <a:rPr lang="fi-FI" sz="2800" kern="0" dirty="0">
                <a:solidFill>
                  <a:schemeClr val="tx1"/>
                </a:solidFill>
              </a:rPr>
              <a:t> </a:t>
            </a:r>
            <a:r>
              <a:rPr lang="fi-FI" sz="2800" kern="0" dirty="0" err="1">
                <a:solidFill>
                  <a:schemeClr val="tx1"/>
                </a:solidFill>
              </a:rPr>
              <a:t>riided</a:t>
            </a:r>
            <a:r>
              <a:rPr lang="fi-FI" sz="2800" kern="0" dirty="0">
                <a:solidFill>
                  <a:schemeClr val="tx1"/>
                </a:solidFill>
              </a:rPr>
              <a:t> ei </a:t>
            </a:r>
            <a:r>
              <a:rPr lang="fi-FI" sz="2800" kern="0" dirty="0" err="1">
                <a:solidFill>
                  <a:schemeClr val="tx1"/>
                </a:solidFill>
              </a:rPr>
              <a:t>jääks</a:t>
            </a:r>
            <a:r>
              <a:rPr lang="fi-FI" sz="2800" kern="0" dirty="0">
                <a:solidFill>
                  <a:schemeClr val="tx1"/>
                </a:solidFill>
              </a:rPr>
              <a:t> </a:t>
            </a:r>
            <a:r>
              <a:rPr lang="fi-FI" sz="2800" kern="0" dirty="0" err="1">
                <a:solidFill>
                  <a:schemeClr val="tx1"/>
                </a:solidFill>
              </a:rPr>
              <a:t>keha</a:t>
            </a:r>
            <a:r>
              <a:rPr lang="fi-FI" sz="2800" kern="0" dirty="0">
                <a:solidFill>
                  <a:schemeClr val="tx1"/>
                </a:solidFill>
              </a:rPr>
              <a:t> ja </a:t>
            </a:r>
            <a:r>
              <a:rPr lang="fi-FI" sz="2800" kern="0" dirty="0" err="1">
                <a:solidFill>
                  <a:schemeClr val="tx1"/>
                </a:solidFill>
              </a:rPr>
              <a:t>turvavöö</a:t>
            </a:r>
            <a:r>
              <a:rPr lang="fi-FI" sz="2800" kern="0" dirty="0">
                <a:solidFill>
                  <a:schemeClr val="tx1"/>
                </a:solidFill>
              </a:rPr>
              <a:t> </a:t>
            </a:r>
            <a:r>
              <a:rPr lang="fi-FI" sz="2800" kern="0" dirty="0" err="1">
                <a:solidFill>
                  <a:schemeClr val="tx1"/>
                </a:solidFill>
              </a:rPr>
              <a:t>vahele</a:t>
            </a:r>
            <a:r>
              <a:rPr lang="et-EE" sz="2800" kern="0" dirty="0">
                <a:solidFill>
                  <a:schemeClr val="tx1"/>
                </a:solidFill>
              </a:rPr>
              <a:t>;</a:t>
            </a:r>
          </a:p>
          <a:p>
            <a:pPr marL="274638" indent="-274638" eaLnBrk="1" fontAlgn="auto" hangingPunct="1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t-EE" sz="2800" kern="0" dirty="0">
                <a:solidFill>
                  <a:schemeClr val="tx1"/>
                </a:solidFill>
              </a:rPr>
              <a:t>Pinguta turvavööd, sest lõdvalt asetatud turvavöö ei hoia sind paigal ning libised selle alt välja;</a:t>
            </a:r>
          </a:p>
          <a:p>
            <a:pPr marL="274638" indent="-274638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t-EE" sz="2800" kern="0" dirty="0">
                <a:solidFill>
                  <a:schemeClr val="tx1"/>
                </a:solidFill>
              </a:rPr>
              <a:t>Ühe turvavööga võib kinnitatud olla ainult üks inimene!</a:t>
            </a:r>
          </a:p>
          <a:p>
            <a:pPr marL="457200" indent="-45720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t-EE" sz="2800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7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369" y="1253513"/>
            <a:ext cx="7200800" cy="5400600"/>
          </a:xfrm>
        </p:spPr>
      </p:pic>
      <p:sp>
        <p:nvSpPr>
          <p:cNvPr id="4" name="Teksti kohatäide 2"/>
          <p:cNvSpPr>
            <a:spLocks noGrp="1"/>
          </p:cNvSpPr>
          <p:nvPr>
            <p:ph type="body" idx="1"/>
          </p:nvPr>
        </p:nvSpPr>
        <p:spPr>
          <a:xfrm>
            <a:off x="539329" y="323925"/>
            <a:ext cx="7937093" cy="864096"/>
          </a:xfrm>
        </p:spPr>
        <p:txBody>
          <a:bodyPr anchor="t" anchorCtr="0"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4800" dirty="0">
                <a:solidFill>
                  <a:srgbClr val="0033CC"/>
                </a:solidFill>
              </a:rPr>
              <a:t>Mis on pildil valesti?</a:t>
            </a:r>
          </a:p>
        </p:txBody>
      </p:sp>
    </p:spTree>
    <p:extLst>
      <p:ext uri="{BB962C8B-B14F-4D97-AF65-F5344CB8AC3E}">
        <p14:creationId xmlns:p14="http://schemas.microsoft.com/office/powerpoint/2010/main" val="1543123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ksti kohatäide 2"/>
          <p:cNvSpPr>
            <a:spLocks noGrp="1"/>
          </p:cNvSpPr>
          <p:nvPr>
            <p:ph type="body" idx="2"/>
          </p:nvPr>
        </p:nvSpPr>
        <p:spPr>
          <a:xfrm>
            <a:off x="5363865" y="299816"/>
            <a:ext cx="3384376" cy="1872208"/>
          </a:xfrm>
          <a:ln w="25400">
            <a:noFill/>
          </a:ln>
        </p:spPr>
        <p:txBody>
          <a:bodyPr anchor="ctr" anchorCtr="0"/>
          <a:lstStyle/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t-EE" altLang="et-EE" sz="3600" b="1" dirty="0">
                <a:solidFill>
                  <a:srgbClr val="C00000"/>
                </a:solidFill>
              </a:rPr>
              <a:t>Jalgrattur sõidab valel pool teed!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t-EE" altLang="et-EE" sz="3600" b="1" dirty="0">
                <a:solidFill>
                  <a:srgbClr val="C00000"/>
                </a:solidFill>
              </a:rPr>
              <a:t> J</a:t>
            </a:r>
            <a:r>
              <a:rPr lang="fi-FI" altLang="et-EE" sz="3600" b="1" dirty="0" err="1">
                <a:solidFill>
                  <a:srgbClr val="C00000"/>
                </a:solidFill>
              </a:rPr>
              <a:t>algratas</a:t>
            </a:r>
            <a:r>
              <a:rPr lang="fi-FI" altLang="et-EE" sz="3600" b="1" dirty="0">
                <a:solidFill>
                  <a:srgbClr val="C00000"/>
                </a:solidFill>
              </a:rPr>
              <a:t> </a:t>
            </a:r>
            <a:r>
              <a:rPr lang="et-EE" altLang="et-EE" sz="3600" b="1" dirty="0">
                <a:solidFill>
                  <a:srgbClr val="C00000"/>
                </a:solidFill>
              </a:rPr>
              <a:t>on </a:t>
            </a:r>
            <a:r>
              <a:rPr lang="fi-FI" altLang="et-EE" sz="3600" b="1" dirty="0" err="1">
                <a:solidFill>
                  <a:srgbClr val="C00000"/>
                </a:solidFill>
              </a:rPr>
              <a:t>sõiduk</a:t>
            </a:r>
            <a:r>
              <a:rPr lang="et-EE" altLang="et-EE" sz="3600" b="1" dirty="0">
                <a:solidFill>
                  <a:srgbClr val="C00000"/>
                </a:solidFill>
              </a:rPr>
              <a:t>.</a:t>
            </a:r>
            <a:r>
              <a:rPr lang="fi-FI" altLang="et-EE" sz="3600" dirty="0">
                <a:solidFill>
                  <a:srgbClr val="0033CC"/>
                </a:solidFill>
              </a:rPr>
              <a:t> </a:t>
            </a:r>
            <a:endParaRPr lang="et-EE" altLang="et-EE" sz="3600" dirty="0">
              <a:solidFill>
                <a:srgbClr val="0033CC"/>
              </a:solidFill>
            </a:endParaRPr>
          </a:p>
        </p:txBody>
      </p:sp>
      <p:sp>
        <p:nvSpPr>
          <p:cNvPr id="4" name="Teksti kohatäide 2"/>
          <p:cNvSpPr txBox="1">
            <a:spLocks/>
          </p:cNvSpPr>
          <p:nvPr/>
        </p:nvSpPr>
        <p:spPr bwMode="auto">
          <a:xfrm>
            <a:off x="323305" y="4428381"/>
            <a:ext cx="734481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2pPr>
            <a:lvl3pPr marL="91440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000">
                <a:solidFill>
                  <a:srgbClr val="000000"/>
                </a:solidFill>
                <a:latin typeface="+mn-lt"/>
                <a:ea typeface="+mn-ea"/>
              </a:defRPr>
            </a:lvl3pPr>
            <a:lvl4pPr marL="137160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</a:defRPr>
            </a:lvl4pPr>
            <a:lvl5pPr marL="182880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</a:defRPr>
            </a:lvl5pPr>
            <a:lvl6pPr marL="2286000" indent="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</a:defRPr>
            </a:lvl6pPr>
            <a:lvl7pPr marL="2743200" indent="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</a:defRPr>
            </a:lvl7pPr>
            <a:lvl8pPr marL="3200400" indent="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</a:defRPr>
            </a:lvl8pPr>
            <a:lvl9pPr marL="3657600" indent="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0"/>
              </a:spcAft>
            </a:pPr>
            <a:r>
              <a:rPr lang="et-EE" altLang="et-EE" sz="2400" kern="0" dirty="0"/>
              <a:t>Jalgratast, tasakaaluliikurit, pisimopeedi, mopeedi või mootorratast </a:t>
            </a:r>
            <a:r>
              <a:rPr lang="et-EE" altLang="et-EE" sz="2400" kern="0" dirty="0">
                <a:solidFill>
                  <a:srgbClr val="C00000"/>
                </a:solidFill>
              </a:rPr>
              <a:t>käekõrval lükkav jalakäija </a:t>
            </a:r>
            <a:r>
              <a:rPr lang="et-EE" altLang="et-EE" sz="2400" kern="0" dirty="0"/>
              <a:t>peab liikuma sõidutee </a:t>
            </a:r>
            <a:r>
              <a:rPr lang="et-EE" altLang="et-EE" sz="2400" kern="0" dirty="0" err="1"/>
              <a:t>pärisuunalise</a:t>
            </a:r>
            <a:r>
              <a:rPr lang="et-EE" altLang="et-EE" sz="2400" kern="0" dirty="0"/>
              <a:t> ääre lähedal, võimaluse korral väljaspool sõiduteed. </a:t>
            </a:r>
          </a:p>
          <a:p>
            <a:pPr>
              <a:spcAft>
                <a:spcPts val="0"/>
              </a:spcAft>
            </a:pPr>
            <a:r>
              <a:rPr lang="et-EE" altLang="et-EE" sz="1800" i="1" kern="0" dirty="0"/>
              <a:t>Liiklusseadus § 22 (5) Jalakäija asukoht teel</a:t>
            </a:r>
          </a:p>
        </p:txBody>
      </p:sp>
      <p:pic>
        <p:nvPicPr>
          <p:cNvPr id="17411" name="Picture 3" descr="C:\Users\Kasutaja\AppData\Local\Microsoft\Windows\Temporary Internet Files\Content.IE5\HZ6QG8FC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208" y="5646611"/>
            <a:ext cx="899954" cy="91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 kohatäide 2"/>
          <p:cNvSpPr txBox="1">
            <a:spLocks/>
          </p:cNvSpPr>
          <p:nvPr/>
        </p:nvSpPr>
        <p:spPr bwMode="auto">
          <a:xfrm>
            <a:off x="323305" y="2988221"/>
            <a:ext cx="771323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2pPr>
            <a:lvl3pPr marL="91440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000">
                <a:solidFill>
                  <a:srgbClr val="000000"/>
                </a:solidFill>
                <a:latin typeface="+mn-lt"/>
                <a:ea typeface="+mn-ea"/>
              </a:defRPr>
            </a:lvl3pPr>
            <a:lvl4pPr marL="137160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</a:defRPr>
            </a:lvl4pPr>
            <a:lvl5pPr marL="182880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</a:defRPr>
            </a:lvl5pPr>
            <a:lvl6pPr marL="2286000" indent="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</a:defRPr>
            </a:lvl6pPr>
            <a:lvl7pPr marL="2743200" indent="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</a:defRPr>
            </a:lvl7pPr>
            <a:lvl8pPr marL="3200400" indent="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</a:defRPr>
            </a:lvl8pPr>
            <a:lvl9pPr marL="3657600" indent="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t-EE" altLang="et-EE" sz="3600" kern="0" dirty="0">
                <a:solidFill>
                  <a:srgbClr val="0033CC"/>
                </a:solidFill>
              </a:rPr>
              <a:t>Kummal pool teed peab ta liikuma, kui ta lükkab ratast käekõrval?</a:t>
            </a:r>
          </a:p>
        </p:txBody>
      </p:sp>
      <p:sp>
        <p:nvSpPr>
          <p:cNvPr id="6" name="Teksti kohatäide 2"/>
          <p:cNvSpPr txBox="1">
            <a:spLocks/>
          </p:cNvSpPr>
          <p:nvPr/>
        </p:nvSpPr>
        <p:spPr bwMode="auto">
          <a:xfrm>
            <a:off x="323305" y="323925"/>
            <a:ext cx="504056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2pPr>
            <a:lvl3pPr marL="91440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000">
                <a:solidFill>
                  <a:srgbClr val="000000"/>
                </a:solidFill>
                <a:latin typeface="+mn-lt"/>
                <a:ea typeface="+mn-ea"/>
              </a:defRPr>
            </a:lvl3pPr>
            <a:lvl4pPr marL="137160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</a:defRPr>
            </a:lvl4pPr>
            <a:lvl5pPr marL="1828800" indent="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</a:defRPr>
            </a:lvl5pPr>
            <a:lvl6pPr marL="2286000" indent="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</a:defRPr>
            </a:lvl6pPr>
            <a:lvl7pPr marL="2743200" indent="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</a:defRPr>
            </a:lvl7pPr>
            <a:lvl8pPr marL="3200400" indent="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</a:defRPr>
            </a:lvl8pPr>
            <a:lvl9pPr marL="3657600" indent="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0"/>
              </a:spcAft>
            </a:pPr>
            <a:r>
              <a:rPr lang="et-EE" altLang="et-EE" sz="2400" kern="0" dirty="0"/>
              <a:t>Jalgratta ja pisimopeediga võib sõita jalgrattarajal, jalgrattateel või võimalikult sõidutee parema ääre lähedal, välja arvatud vasak- või tagasipöörde ajal. </a:t>
            </a:r>
          </a:p>
          <a:p>
            <a:pPr>
              <a:spcAft>
                <a:spcPts val="0"/>
              </a:spcAft>
            </a:pPr>
            <a:r>
              <a:rPr lang="et-EE" altLang="et-EE" sz="1800" i="1" kern="0" dirty="0"/>
              <a:t>Liiklusseadus § 31 (2) Jalakäija asukoht teel</a:t>
            </a:r>
          </a:p>
        </p:txBody>
      </p:sp>
    </p:spTree>
    <p:extLst>
      <p:ext uri="{BB962C8B-B14F-4D97-AF65-F5344CB8AC3E}">
        <p14:creationId xmlns:p14="http://schemas.microsoft.com/office/powerpoint/2010/main" val="400847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'i kujundus">
  <a:themeElements>
    <a:clrScheme name="Office'i kujund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'i kujundus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Roboto Condensed"/>
            <a:ea typeface="Microsoft YaHei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Roboto Condensed"/>
            <a:ea typeface="Microsoft YaHei" pitchFamily="34" charset="-122"/>
          </a:defRPr>
        </a:defPPr>
      </a:lstStyle>
    </a:lnDef>
  </a:objectDefaults>
  <a:extraClrSchemeLst>
    <a:extraClrScheme>
      <a:clrScheme name="Office'i kujund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'i kujundu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9963</TotalTime>
  <Words>821</Words>
  <Application>Microsoft Office PowerPoint</Application>
  <PresentationFormat>Kohandatud</PresentationFormat>
  <Paragraphs>131</Paragraphs>
  <Slides>25</Slides>
  <Notes>16</Notes>
  <HiddenSlides>0</HiddenSlides>
  <MMClips>0</MMClips>
  <ScaleCrop>false</ScaleCrop>
  <HeadingPairs>
    <vt:vector size="6" baseType="variant">
      <vt:variant>
        <vt:lpstr>Kasutatud fondid</vt:lpstr>
      </vt:variant>
      <vt:variant>
        <vt:i4>9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25</vt:i4>
      </vt:variant>
    </vt:vector>
  </HeadingPairs>
  <TitlesOfParts>
    <vt:vector size="35" baseType="lpstr">
      <vt:lpstr>Arial Unicode MS</vt:lpstr>
      <vt:lpstr>Microsoft YaHei</vt:lpstr>
      <vt:lpstr>Arial</vt:lpstr>
      <vt:lpstr>Book Antiqua</vt:lpstr>
      <vt:lpstr>Calibri</vt:lpstr>
      <vt:lpstr>Constantia</vt:lpstr>
      <vt:lpstr>Roboto Condensed</vt:lpstr>
      <vt:lpstr>Times New Roman</vt:lpstr>
      <vt:lpstr>Wingdings 2</vt:lpstr>
      <vt:lpstr>Office'i kujundus</vt:lpstr>
      <vt:lpstr>PowerPointi esitlus</vt:lpstr>
      <vt:lpstr>Milleks on autos  peatugi?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    </vt:lpstr>
      <vt:lpstr>Kuidas panna jalgratturi kiiver õigesti pähe?    Nimeta vähemalt 3 olulist asja selle tegevuse juures.   </vt:lpstr>
      <vt:lpstr>PowerPointi esitlus</vt:lpstr>
      <vt:lpstr>Milline liiklusmärk  keelab jalgrattaga edasisõidu? </vt:lpstr>
      <vt:lpstr>Märk number 3 – Sissesõidu keeld</vt:lpstr>
      <vt:lpstr> </vt:lpstr>
      <vt:lpstr>    </vt:lpstr>
      <vt:lpstr>Kuidas tuleb  jalgrattaga sõites  sooritada ristmikul  vasakpööret?</vt:lpstr>
      <vt:lpstr>PowerPointi esitlus</vt:lpstr>
      <vt:lpstr>Kui kaugelt märkab autojuht pimedas ja lähitulede valgel  ilma helkurita  tumedates riietes jalakäijat?</vt:lpstr>
      <vt:lpstr>PowerPointi esitlus</vt:lpstr>
      <vt:lpstr>PowerPointi esitlus</vt:lpstr>
      <vt:lpstr>Peatumisteekonna pikkus:         50 km/h  60 km/h    Kuival teel   28 m   37 m Märjal teel   38 m   51 m Lumisel teel  62 m   86 m</vt:lpstr>
      <vt:lpstr>PowerPointi esitlus</vt:lpstr>
      <vt:lpstr>PowerPointi esitlus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Mari-Jaana Adams</dc:creator>
  <cp:lastModifiedBy>Reesi Efert</cp:lastModifiedBy>
  <cp:revision>335</cp:revision>
  <cp:lastPrinted>2017-01-09T12:28:35Z</cp:lastPrinted>
  <dcterms:modified xsi:type="dcterms:W3CDTF">2018-07-18T06:27:55Z</dcterms:modified>
</cp:coreProperties>
</file>