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6"/>
  </p:notesMasterIdLst>
  <p:handoutMasterIdLst>
    <p:handoutMasterId r:id="rId17"/>
  </p:handoutMasterIdLst>
  <p:sldIdLst>
    <p:sldId id="288" r:id="rId2"/>
    <p:sldId id="294" r:id="rId3"/>
    <p:sldId id="295" r:id="rId4"/>
    <p:sldId id="297" r:id="rId5"/>
    <p:sldId id="296" r:id="rId6"/>
    <p:sldId id="298" r:id="rId7"/>
    <p:sldId id="306" r:id="rId8"/>
    <p:sldId id="299" r:id="rId9"/>
    <p:sldId id="300" r:id="rId10"/>
    <p:sldId id="305" r:id="rId11"/>
    <p:sldId id="302" r:id="rId12"/>
    <p:sldId id="303" r:id="rId13"/>
    <p:sldId id="304" r:id="rId14"/>
    <p:sldId id="291" r:id="rId15"/>
  </p:sldIdLst>
  <p:sldSz cx="8999538" cy="6840538"/>
  <p:notesSz cx="6797675" cy="99266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70" y="282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cat>
            <c:strRef>
              <c:f>Sheet1!$A$19:$A$26</c:f>
              <c:strCache>
                <c:ptCount val="8"/>
                <c:pt idx="0">
                  <c:v>1-kuuline kursus</c:v>
                </c:pt>
                <c:pt idx="1">
                  <c:v>2-kuuline kursus</c:v>
                </c:pt>
                <c:pt idx="2">
                  <c:v>3-kuuline kursus</c:v>
                </c:pt>
                <c:pt idx="3">
                  <c:v>osaliselt sisseostetud kursus</c:v>
                </c:pt>
                <c:pt idx="4">
                  <c:v>täielikult sisseostetud kursus</c:v>
                </c:pt>
                <c:pt idx="5">
                  <c:v>ainetund</c:v>
                </c:pt>
                <c:pt idx="6">
                  <c:v>huviring</c:v>
                </c:pt>
                <c:pt idx="7">
                  <c:v>muu</c:v>
                </c:pt>
              </c:strCache>
            </c:strRef>
          </c:cat>
          <c:val>
            <c:numRef>
              <c:f>Sheet1!$B$19:$B$26</c:f>
              <c:numCache>
                <c:formatCode>General</c:formatCode>
                <c:ptCount val="8"/>
                <c:pt idx="0">
                  <c:v>7</c:v>
                </c:pt>
                <c:pt idx="1">
                  <c:v>10</c:v>
                </c:pt>
                <c:pt idx="2">
                  <c:v>19</c:v>
                </c:pt>
                <c:pt idx="3">
                  <c:v>5</c:v>
                </c:pt>
                <c:pt idx="4">
                  <c:v>3</c:v>
                </c:pt>
                <c:pt idx="5">
                  <c:v>12</c:v>
                </c:pt>
                <c:pt idx="6">
                  <c:v>21</c:v>
                </c:pt>
                <c:pt idx="7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et-EE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5BEF3-9C0D-4B61-B6A9-72E8582BB8AF}" type="datetimeFigureOut">
              <a:rPr lang="et-EE" smtClean="0"/>
              <a:pPr/>
              <a:t>30.10.2014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34445-D705-4ED7-9237-0A95FA5B88D2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92789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D49BB-FBC0-4671-8F4C-B61C4EE6078F}" type="datetimeFigureOut">
              <a:rPr lang="et-EE" smtClean="0"/>
              <a:pPr/>
              <a:t>30.10.2014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950913" y="744538"/>
            <a:ext cx="48958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C6460-37AF-4F27-B2E3-33C301BCF89B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9090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1pPr>
            <a:lvl2pPr eaLnBrk="0"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2pPr>
            <a:lvl3pPr eaLnBrk="0"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3pPr>
            <a:lvl4pPr eaLnBrk="0"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4pPr>
            <a:lvl5pPr eaLnBrk="0"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9pPr>
          </a:lstStyle>
          <a:p>
            <a:pPr eaLnBrk="1"/>
            <a:fld id="{AB13F131-7306-42AF-B5FE-447D109C9AE8}" type="slidenum">
              <a:rPr lang="et-EE" altLang="et-EE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1</a:t>
            </a:fld>
            <a:endParaRPr lang="et-EE" altLang="et-EE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133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9325" y="754063"/>
            <a:ext cx="48974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3786" tIns="41893" rIns="83786" bIns="41893" anchor="ctr"/>
          <a:lstStyle/>
          <a:p>
            <a:endParaRPr lang="et-EE" alt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6460-37AF-4F27-B2E3-33C301BCF89B}" type="slidenum">
              <a:rPr lang="et-EE" smtClean="0"/>
              <a:pPr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15169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9325" y="744538"/>
            <a:ext cx="48990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t-EE" altLang="et-EE" smtClean="0"/>
              <a:t>Laps on lapsevanema oma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DCF9A7-E31A-4D83-A914-07E393C4F8FE}" type="slidenum">
              <a:rPr lang="et-EE" altLang="et-E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t-EE" alt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1pPr>
            <a:lvl2pPr eaLnBrk="0"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2pPr>
            <a:lvl3pPr eaLnBrk="0"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3pPr>
            <a:lvl4pPr eaLnBrk="0"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4pPr>
            <a:lvl5pPr eaLnBrk="0"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11163" algn="l"/>
                <a:tab pos="822325" algn="l"/>
                <a:tab pos="1233488" algn="l"/>
                <a:tab pos="1646238" algn="l"/>
                <a:tab pos="2057400" algn="l"/>
                <a:tab pos="2468563" algn="l"/>
                <a:tab pos="2881313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9pPr>
          </a:lstStyle>
          <a:p>
            <a:pPr eaLnBrk="1"/>
            <a:fld id="{3AC5E5A0-A5A9-44DA-9DD5-00ED15F34C89}" type="slidenum">
              <a:rPr lang="et-EE" altLang="et-EE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</a:rPr>
              <a:pPr eaLnBrk="1"/>
              <a:t>14</a:t>
            </a:fld>
            <a:endParaRPr lang="et-EE" altLang="et-EE">
              <a:solidFill>
                <a:srgbClr val="00000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9325" y="754063"/>
            <a:ext cx="4897438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3786" tIns="41893" rIns="83786" bIns="41893" anchor="ctr"/>
          <a:lstStyle/>
          <a:p>
            <a:endParaRPr lang="et-EE" altLang="et-E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74688" y="2125663"/>
            <a:ext cx="7650162" cy="1465262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49375" y="3876675"/>
            <a:ext cx="6300788" cy="17478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2065A-43BF-4AB6-8887-89BC9E26672F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7278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AF837-2008-4989-B00B-9DBDEA04717C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1542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54324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54324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DAE9C-43A5-4163-ACAE-96CA8CB8F6FB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74917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handatud paigu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EF35E-C37A-42A4-B6DA-7E71ED2A46D7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48380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80266-B28A-4581-9433-09031FA26A94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2544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11200" y="4395788"/>
            <a:ext cx="76485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11200" y="2898775"/>
            <a:ext cx="76485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3DD40-B523-4141-9047-624D53DD18D8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65403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3965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3965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C3B54-529E-4044-9A59-E3FE72E2D57D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960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49263" y="274638"/>
            <a:ext cx="8101012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49263" y="1531938"/>
            <a:ext cx="3976687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49263" y="2170113"/>
            <a:ext cx="3976687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572000" y="1531938"/>
            <a:ext cx="397827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572000" y="2170113"/>
            <a:ext cx="3978275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C8096-EB25-4E3F-97C1-F6EB3A6B3A53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81834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0CAF7-132A-4B0C-B025-796F7FDF3ED8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3309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3DDBA-DB86-47B8-9C9F-39A5AD575C61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5871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49263" y="273050"/>
            <a:ext cx="2962275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17900" y="273050"/>
            <a:ext cx="5032375" cy="5837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49263" y="1431925"/>
            <a:ext cx="2962275" cy="4678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E4B0B-CE41-446E-8F2F-0C7AF96684D7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08588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63713" y="4787900"/>
            <a:ext cx="5400675" cy="565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63713" y="611188"/>
            <a:ext cx="5400675" cy="4103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63713" y="5353050"/>
            <a:ext cx="5400675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C2D2B-38C3-4BFD-916C-403EA87911E3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684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t-EE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396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t-EE" smtClean="0"/>
              <a:t>Click to edit the outline text format</a:t>
            </a:r>
          </a:p>
          <a:p>
            <a:pPr lvl="1"/>
            <a:r>
              <a:rPr lang="en-GB" altLang="et-EE" smtClean="0"/>
              <a:t>Second Outline Level</a:t>
            </a:r>
          </a:p>
          <a:p>
            <a:pPr lvl="2"/>
            <a:r>
              <a:rPr lang="en-GB" altLang="et-EE" smtClean="0"/>
              <a:t>Third Outline Level</a:t>
            </a:r>
          </a:p>
          <a:p>
            <a:pPr lvl="3"/>
            <a:r>
              <a:rPr lang="en-GB" altLang="et-EE" smtClean="0"/>
              <a:t>Fourth Outline Level</a:t>
            </a:r>
          </a:p>
          <a:p>
            <a:pPr lvl="4"/>
            <a:r>
              <a:rPr lang="en-GB" altLang="et-EE" smtClean="0"/>
              <a:t>Fifth Outline Level</a:t>
            </a:r>
          </a:p>
          <a:p>
            <a:pPr lvl="4"/>
            <a:r>
              <a:rPr lang="en-GB" altLang="et-EE" smtClean="0"/>
              <a:t>Sixth Outline Level</a:t>
            </a:r>
          </a:p>
          <a:p>
            <a:pPr lvl="4"/>
            <a:r>
              <a:rPr lang="en-GB" altLang="et-EE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t-E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t-E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142EAEA3-64C7-492E-831B-FA1EB5BCB698}" type="slidenum">
              <a:rPr lang="et-EE"/>
              <a:pPr defTabSz="449263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1302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>
          <a:solidFill>
            <a:srgbClr val="000000"/>
          </a:solidFill>
          <a:latin typeface="Roboto Condensed"/>
          <a:ea typeface="Microsoft YaHei" pitchFamily="34" charset="-122"/>
        </a:defRPr>
      </a:lvl2pPr>
      <a:lvl3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>
          <a:solidFill>
            <a:srgbClr val="000000"/>
          </a:solidFill>
          <a:latin typeface="Roboto Condensed"/>
          <a:ea typeface="Microsoft YaHei" pitchFamily="34" charset="-122"/>
        </a:defRPr>
      </a:lvl3pPr>
      <a:lvl4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>
          <a:solidFill>
            <a:srgbClr val="000000"/>
          </a:solidFill>
          <a:latin typeface="Roboto Condensed"/>
          <a:ea typeface="Microsoft YaHei" pitchFamily="34" charset="-122"/>
        </a:defRPr>
      </a:lvl4pPr>
      <a:lvl5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>
          <a:solidFill>
            <a:srgbClr val="000000"/>
          </a:solidFill>
          <a:latin typeface="Roboto Condensed"/>
          <a:ea typeface="Microsoft YaHei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>
          <a:solidFill>
            <a:srgbClr val="000000"/>
          </a:solidFill>
          <a:latin typeface="Roboto Condensed"/>
          <a:ea typeface="Microsoft YaHei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>
          <a:solidFill>
            <a:srgbClr val="000000"/>
          </a:solidFill>
          <a:latin typeface="Roboto Condensed"/>
          <a:ea typeface="Microsoft YaHei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>
          <a:solidFill>
            <a:srgbClr val="000000"/>
          </a:solidFill>
          <a:latin typeface="Roboto Condensed"/>
          <a:ea typeface="Microsoft YaHei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>
          <a:solidFill>
            <a:srgbClr val="000000"/>
          </a:solidFill>
          <a:latin typeface="Roboto Condensed"/>
          <a:ea typeface="Microsoft YaHei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villu.vane@mnt.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k.mnt.e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7" name="Group 1"/>
          <p:cNvGraphicFramePr>
            <a:graphicFrameLocks noGrp="1"/>
          </p:cNvGraphicFramePr>
          <p:nvPr/>
        </p:nvGraphicFramePr>
        <p:xfrm>
          <a:off x="0" y="0"/>
          <a:ext cx="9002713" cy="1800225"/>
        </p:xfrm>
        <a:graphic>
          <a:graphicData uri="http://schemas.openxmlformats.org/drawingml/2006/table">
            <a:tbl>
              <a:tblPr/>
              <a:tblGrid>
                <a:gridCol w="9002713"/>
              </a:tblGrid>
              <a:tr h="18002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endParaRPr kumimoji="0" lang="et-E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boto Condensed"/>
                        <a:ea typeface="Microsoft YaHei" pitchFamily="34" charset="-122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>
          <a:xfrm>
            <a:off x="1403350" y="1980109"/>
            <a:ext cx="7199313" cy="2232273"/>
          </a:xfrm>
        </p:spPr>
        <p:txBody>
          <a:bodyPr tIns="86184" anchor="t"/>
          <a:lstStyle/>
          <a:p>
            <a:pPr eaLnBrk="1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</a:pPr>
            <a:r>
              <a:rPr lang="et-EE" altLang="et-EE" sz="5400" dirty="0">
                <a:solidFill>
                  <a:schemeClr val="bg1"/>
                </a:solidFill>
              </a:rPr>
              <a:t>Juhised jalgratturikoolituse korraldamiseks</a:t>
            </a:r>
            <a:endParaRPr lang="et-EE" altLang="et-EE" sz="5400" dirty="0" smtClean="0">
              <a:solidFill>
                <a:schemeClr val="bg1"/>
              </a:solidFill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403350" y="4788421"/>
            <a:ext cx="7199313" cy="1455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9pPr>
          </a:lstStyle>
          <a:p>
            <a:pPr defTabSz="449263" eaLnBrk="1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t-EE" altLang="et-EE" sz="2600" b="1" dirty="0" smtClean="0">
                <a:solidFill>
                  <a:srgbClr val="FFFFFF"/>
                </a:solidFill>
              </a:rPr>
              <a:t>Christina Vallimäe</a:t>
            </a:r>
          </a:p>
          <a:p>
            <a:pPr defTabSz="449263" eaLnBrk="1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t-EE" altLang="et-EE" sz="2000" dirty="0" smtClean="0">
                <a:solidFill>
                  <a:srgbClr val="FFFFFF"/>
                </a:solidFill>
              </a:rPr>
              <a:t>Maanteeamet</a:t>
            </a:r>
          </a:p>
          <a:p>
            <a:pPr defTabSz="449263" eaLnBrk="1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 altLang="et-EE" sz="2000" dirty="0" smtClean="0">
              <a:solidFill>
                <a:srgbClr val="FFFFFF"/>
              </a:solidFill>
            </a:endParaRPr>
          </a:p>
          <a:p>
            <a:pPr defTabSz="449263" eaLnBrk="1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t-EE" altLang="et-EE" sz="2000" dirty="0" smtClean="0">
                <a:solidFill>
                  <a:srgbClr val="FFFFFF"/>
                </a:solidFill>
              </a:rPr>
              <a:t>30.10.2014</a:t>
            </a:r>
          </a:p>
        </p:txBody>
      </p:sp>
      <p:pic>
        <p:nvPicPr>
          <p:cNvPr id="2054" name="Pilt 8" descr="0_maantee_3lovi_e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15900"/>
            <a:ext cx="3465512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16096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8172995" cy="1260475"/>
          </a:xfrm>
        </p:spPr>
        <p:txBody>
          <a:bodyPr/>
          <a:lstStyle/>
          <a:p>
            <a:pPr algn="ctr"/>
            <a:r>
              <a:rPr lang="et-EE" sz="4400" dirty="0" smtClean="0">
                <a:solidFill>
                  <a:srgbClr val="00B0F0"/>
                </a:solidFill>
              </a:rPr>
              <a:t>Mis ootab ees praktilistel õppepäevadel kevadel?</a:t>
            </a:r>
            <a:endParaRPr lang="et-EE" sz="4400" dirty="0">
              <a:solidFill>
                <a:srgbClr val="00B0F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3238" y="1768475"/>
            <a:ext cx="8028979" cy="410006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/>
              <a:t>Jalgratta tehniline kontroll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/>
              <a:t>Harjutused </a:t>
            </a:r>
            <a:r>
              <a:rPr lang="et-EE" dirty="0"/>
              <a:t>ja mängud </a:t>
            </a:r>
            <a:r>
              <a:rPr lang="et-EE" dirty="0" smtClean="0"/>
              <a:t>platsil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/>
              <a:t>Harjutused vigurrajal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/>
              <a:t>Õppesõit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/>
              <a:t>Sõidueksam</a:t>
            </a:r>
          </a:p>
        </p:txBody>
      </p:sp>
    </p:spTree>
    <p:extLst>
      <p:ext uri="{BB962C8B-B14F-4D97-AF65-F5344CB8AC3E}">
        <p14:creationId xmlns:p14="http://schemas.microsoft.com/office/powerpoint/2010/main" val="136429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7956971" cy="1260475"/>
          </a:xfrm>
        </p:spPr>
        <p:txBody>
          <a:bodyPr/>
          <a:lstStyle/>
          <a:p>
            <a:pPr algn="ctr" eaLnBrk="1" hangingPunct="1"/>
            <a:r>
              <a:rPr lang="et-EE" altLang="et-EE" sz="4400" dirty="0" smtClean="0">
                <a:solidFill>
                  <a:srgbClr val="00B0F0"/>
                </a:solidFill>
              </a:rPr>
              <a:t>Kes tohivad jalgrattureid eksamineerida?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Üldhariduskoolid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Liiklusregistri bürood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Politsei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Autokoolid</a:t>
            </a:r>
          </a:p>
        </p:txBody>
      </p:sp>
    </p:spTree>
    <p:extLst>
      <p:ext uri="{BB962C8B-B14F-4D97-AF65-F5344CB8AC3E}">
        <p14:creationId xmlns:p14="http://schemas.microsoft.com/office/powerpoint/2010/main" val="375462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7956971" cy="1260475"/>
          </a:xfrm>
        </p:spPr>
        <p:txBody>
          <a:bodyPr/>
          <a:lstStyle/>
          <a:p>
            <a:pPr algn="ctr" eaLnBrk="1" hangingPunct="1"/>
            <a:r>
              <a:rPr lang="et-EE" altLang="et-EE" sz="4400" dirty="0" smtClean="0">
                <a:solidFill>
                  <a:srgbClr val="00B0F0"/>
                </a:solidFill>
              </a:rPr>
              <a:t>Kellega jagada vastutust?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7322" y="1476053"/>
            <a:ext cx="8280920" cy="3965575"/>
          </a:xfrm>
        </p:spPr>
        <p:txBody>
          <a:bodyPr/>
          <a:lstStyle/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t-EE" altLang="et-EE" dirty="0" smtClean="0"/>
              <a:t>Lapsevanematega</a:t>
            </a:r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t-EE" altLang="et-EE" dirty="0" smtClean="0"/>
              <a:t>Kooli meeskonnaga</a:t>
            </a:r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t-EE" altLang="et-EE" dirty="0" smtClean="0"/>
              <a:t>Kohaliku omavalitsusega</a:t>
            </a:r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t-EE" altLang="et-EE" dirty="0" smtClean="0"/>
              <a:t>Maanteeametiga</a:t>
            </a:r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t-EE" altLang="et-EE" dirty="0" smtClean="0"/>
              <a:t>Politsei- ja Piirivalveametiga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Autokoolidega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Jalgrattaklubidega</a:t>
            </a:r>
          </a:p>
        </p:txBody>
      </p:sp>
    </p:spTree>
    <p:extLst>
      <p:ext uri="{BB962C8B-B14F-4D97-AF65-F5344CB8AC3E}">
        <p14:creationId xmlns:p14="http://schemas.microsoft.com/office/powerpoint/2010/main" val="334602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8172995" cy="1260475"/>
          </a:xfrm>
        </p:spPr>
        <p:txBody>
          <a:bodyPr/>
          <a:lstStyle/>
          <a:p>
            <a:pPr algn="ctr" eaLnBrk="1" hangingPunct="1"/>
            <a:r>
              <a:rPr lang="et-EE" altLang="et-EE" sz="4400" dirty="0">
                <a:solidFill>
                  <a:srgbClr val="00B0F0"/>
                </a:solidFill>
              </a:rPr>
              <a:t>Jalgratturikoolitus – milleks?</a:t>
            </a:r>
            <a:endParaRPr lang="et-EE" altLang="et-EE" dirty="0" smtClean="0">
              <a:solidFill>
                <a:srgbClr val="00B0F0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03238" y="1768475"/>
            <a:ext cx="8245003" cy="39655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Vanemaga koos tema lapse ettevalmistamine jalgratturina liikluses toime tulemiseks.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Oluline on õppe realistlikkus, lisaks reeglite õppimisele praktilise sõiduoskuse harjutamine.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Koostöö on edu võti! </a:t>
            </a:r>
            <a:endParaRPr lang="et-EE" altLang="et-EE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41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1" name="Group 1"/>
          <p:cNvGraphicFramePr>
            <a:graphicFrameLocks noGrp="1"/>
          </p:cNvGraphicFramePr>
          <p:nvPr/>
        </p:nvGraphicFramePr>
        <p:xfrm>
          <a:off x="0" y="0"/>
          <a:ext cx="9002713" cy="1800225"/>
        </p:xfrm>
        <a:graphic>
          <a:graphicData uri="http://schemas.openxmlformats.org/drawingml/2006/table">
            <a:tbl>
              <a:tblPr/>
              <a:tblGrid>
                <a:gridCol w="9002713"/>
              </a:tblGrid>
              <a:tr h="18002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endParaRPr kumimoji="0" lang="et-E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boto Condensed"/>
                        <a:ea typeface="Microsoft YaHei" pitchFamily="34" charset="-122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269" name="Rectangle 4"/>
          <p:cNvSpPr>
            <a:spLocks noGrp="1" noChangeArrowheads="1"/>
          </p:cNvSpPr>
          <p:nvPr>
            <p:ph type="title"/>
          </p:nvPr>
        </p:nvSpPr>
        <p:spPr>
          <a:xfrm>
            <a:off x="1403350" y="2052117"/>
            <a:ext cx="6408787" cy="900633"/>
          </a:xfrm>
        </p:spPr>
        <p:txBody>
          <a:bodyPr tIns="81648" anchor="t"/>
          <a:lstStyle/>
          <a:p>
            <a:pPr eaLnBrk="1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</a:pPr>
            <a:r>
              <a:rPr lang="et-EE" altLang="et-EE" sz="5400" dirty="0" smtClean="0">
                <a:solidFill>
                  <a:srgbClr val="FFFFFF"/>
                </a:solidFill>
              </a:rPr>
              <a:t>Täname </a:t>
            </a:r>
            <a:br>
              <a:rPr lang="et-EE" altLang="et-EE" sz="5400" dirty="0" smtClean="0">
                <a:solidFill>
                  <a:srgbClr val="FFFFFF"/>
                </a:solidFill>
              </a:rPr>
            </a:br>
            <a:r>
              <a:rPr lang="et-EE" altLang="et-EE" sz="5400" dirty="0" smtClean="0">
                <a:solidFill>
                  <a:srgbClr val="FFFFFF"/>
                </a:solidFill>
              </a:rPr>
              <a:t>koostöö eest!</a:t>
            </a: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1403350" y="3924325"/>
            <a:ext cx="7199313" cy="12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Roboto Condensed"/>
                <a:ea typeface="Microsoft YaHei" pitchFamily="34" charset="-122"/>
              </a:defRPr>
            </a:lvl9pPr>
          </a:lstStyle>
          <a:p>
            <a:pPr defTabSz="449263" eaLnBrk="1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 altLang="et-EE" sz="2000" dirty="0" smtClean="0">
              <a:solidFill>
                <a:srgbClr val="FFFFFF"/>
              </a:solidFill>
            </a:endParaRPr>
          </a:p>
          <a:p>
            <a:pPr defTabSz="449263" eaLnBrk="1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t-EE" altLang="et-EE" sz="2000" dirty="0" smtClean="0">
                <a:solidFill>
                  <a:srgbClr val="FFFFFF"/>
                </a:solidFill>
              </a:rPr>
              <a:t>Christina Vallimäe</a:t>
            </a:r>
          </a:p>
          <a:p>
            <a:pPr defTabSz="449263" eaLnBrk="1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t-EE" altLang="et-EE" sz="2000" dirty="0" smtClean="0">
                <a:solidFill>
                  <a:srgbClr val="FFFFFF"/>
                </a:solidFill>
                <a:hlinkClick r:id="rId3"/>
              </a:rPr>
              <a:t>Christina.vallimae@mnt.ee</a:t>
            </a:r>
            <a:endParaRPr lang="et-EE" altLang="et-EE" sz="2000" dirty="0" smtClean="0">
              <a:solidFill>
                <a:srgbClr val="FFFFFF"/>
              </a:solidFill>
            </a:endParaRPr>
          </a:p>
          <a:p>
            <a:pPr defTabSz="449263" eaLnBrk="1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 altLang="et-EE" sz="2000" dirty="0" smtClean="0">
              <a:solidFill>
                <a:srgbClr val="FFFFFF"/>
              </a:solidFill>
            </a:endParaRPr>
          </a:p>
        </p:txBody>
      </p:sp>
      <p:pic>
        <p:nvPicPr>
          <p:cNvPr id="2" name="Pilt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98" y="352800"/>
            <a:ext cx="3481200" cy="139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6174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7321" y="2412157"/>
            <a:ext cx="8172995" cy="1260475"/>
          </a:xfrm>
        </p:spPr>
        <p:txBody>
          <a:bodyPr/>
          <a:lstStyle/>
          <a:p>
            <a:pPr algn="ctr" eaLnBrk="1" hangingPunct="1"/>
            <a:r>
              <a:rPr lang="et-EE" altLang="et-EE" sz="4400" dirty="0" smtClean="0">
                <a:solidFill>
                  <a:srgbClr val="00B0F0"/>
                </a:solidFill>
              </a:rPr>
              <a:t>Jalgratturikoolitus – milleks?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03238" y="4212357"/>
            <a:ext cx="8317011" cy="152169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t-EE" altLang="et-EE" sz="2800" dirty="0" smtClean="0"/>
          </a:p>
        </p:txBody>
      </p:sp>
    </p:spTree>
    <p:extLst>
      <p:ext uri="{BB962C8B-B14F-4D97-AF65-F5344CB8AC3E}">
        <p14:creationId xmlns:p14="http://schemas.microsoft.com/office/powerpoint/2010/main" val="168390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8317011" cy="1260475"/>
          </a:xfrm>
        </p:spPr>
        <p:txBody>
          <a:bodyPr/>
          <a:lstStyle/>
          <a:p>
            <a:pPr algn="ctr" eaLnBrk="1" hangingPunct="1"/>
            <a:r>
              <a:rPr lang="et-EE" altLang="et-EE" sz="4400" dirty="0" smtClean="0">
                <a:solidFill>
                  <a:srgbClr val="00B0F0"/>
                </a:solidFill>
              </a:rPr>
              <a:t>Millistes koolides toimuvad jalgratturite koolitused?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386537"/>
              </p:ext>
            </p:extLst>
          </p:nvPr>
        </p:nvGraphicFramePr>
        <p:xfrm>
          <a:off x="611337" y="1620069"/>
          <a:ext cx="7560840" cy="4815840"/>
        </p:xfrm>
        <a:graphic>
          <a:graphicData uri="http://schemas.openxmlformats.org/drawingml/2006/table">
            <a:tbl>
              <a:tblPr/>
              <a:tblGrid>
                <a:gridCol w="1584176"/>
                <a:gridCol w="1080120"/>
                <a:gridCol w="1872208"/>
                <a:gridCol w="1592186"/>
                <a:gridCol w="1432150"/>
              </a:tblGrid>
              <a:tr h="250793"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Koolid 2014</a:t>
                      </a:r>
                      <a:endParaRPr lang="et-EE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Koolitus/juhiload 2014</a:t>
                      </a:r>
                      <a:endParaRPr lang="et-EE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Laste arv (10a)</a:t>
                      </a:r>
                    </a:p>
                    <a:p>
                      <a:pPr algn="ctr" fontAlgn="b"/>
                      <a:r>
                        <a:rPr lang="et-EE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2014</a:t>
                      </a:r>
                      <a:endParaRPr lang="et-EE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Harjumaa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33/1123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5777</a:t>
                      </a:r>
                      <a:endParaRPr lang="et-EE" sz="18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47/1026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Raplamaa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12/208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368</a:t>
                      </a:r>
                      <a:endParaRPr lang="et-EE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15/261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Ida-Virumaa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7/125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1392</a:t>
                      </a:r>
                      <a:endParaRPr lang="et-EE" sz="18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10/111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Lääne-Virumaa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13/229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553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25/354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Järvamaa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12/156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311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14/198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Läänemaa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9/101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9/127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Pärnumaa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14/496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795</a:t>
                      </a:r>
                      <a:endParaRPr lang="et-EE" sz="1800" b="1" i="0" u="none" strike="noStrike" baseline="0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21/495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Viljandimaa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15/180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289</a:t>
                      </a:r>
                      <a:endParaRPr lang="et-EE" sz="1800" b="1" i="0" u="none" strike="noStrike" baseline="0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11/177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Saaremaa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8/186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12/229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Hiiumaa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5/45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71</a:t>
                      </a:r>
                      <a:endParaRPr lang="et-EE" sz="1800" b="1" i="0" u="none" strike="noStrike" baseline="0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5/44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Tartumaa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23/513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1612</a:t>
                      </a:r>
                      <a:endParaRPr lang="et-EE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22/553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Jõgevamaa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283</a:t>
                      </a:r>
                      <a:endParaRPr lang="et-EE" sz="18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10/136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Põlvamaa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9/134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8/149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Valgamaa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8/226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301</a:t>
                      </a:r>
                      <a:endParaRPr lang="et-EE" sz="1800" b="1" i="0" u="none" strike="noStrike" baseline="0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9/126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93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Võrumaa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6/96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</a:t>
                      </a:r>
                      <a:endParaRPr lang="et-EE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8/105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4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8100987" cy="1260475"/>
          </a:xfrm>
        </p:spPr>
        <p:txBody>
          <a:bodyPr/>
          <a:lstStyle/>
          <a:p>
            <a:pPr algn="ctr" eaLnBrk="1" hangingPunct="1"/>
            <a:r>
              <a:rPr lang="et-EE" altLang="et-EE" sz="4400" dirty="0" smtClean="0">
                <a:solidFill>
                  <a:srgbClr val="00B0F0"/>
                </a:solidFill>
              </a:rPr>
              <a:t>Millised õigusaktid reguleerivad jalgratturite koolitust?</a:t>
            </a:r>
            <a:endParaRPr lang="et-EE" altLang="et-EE" sz="4400" dirty="0">
              <a:solidFill>
                <a:srgbClr val="00B0F0"/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03238" y="1768475"/>
            <a:ext cx="8172995" cy="39655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>
                <a:solidFill>
                  <a:schemeClr val="tx1"/>
                </a:solidFill>
              </a:rPr>
              <a:t>Liiklusseadus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>
                <a:solidFill>
                  <a:schemeClr val="tx1"/>
                </a:solidFill>
              </a:rPr>
              <a:t>Jalgratturi ja pisimopeedijuhi ettevalmistamise, eksamineerimise ning juhiloa väljastamise kord, jalgratturi juhiloa vorm ning nõuded õppevahenditele ja õppeväljakutele ning jalgratturi kvalifikatsioonile</a:t>
            </a:r>
          </a:p>
          <a:p>
            <a:pPr eaLnBrk="1" hangingPunct="1"/>
            <a:endParaRPr lang="et-EE" altLang="et-EE" dirty="0" smtClean="0"/>
          </a:p>
          <a:p>
            <a:pPr eaLnBrk="1" hangingPunct="1"/>
            <a:endParaRPr lang="et-EE" altLang="et-EE" dirty="0" smtClean="0"/>
          </a:p>
          <a:p>
            <a:pPr eaLnBrk="1" hangingPunct="1"/>
            <a:endParaRPr lang="et-EE" altLang="et-EE" dirty="0" smtClean="0"/>
          </a:p>
        </p:txBody>
      </p:sp>
    </p:spTree>
    <p:extLst>
      <p:ext uri="{BB962C8B-B14F-4D97-AF65-F5344CB8AC3E}">
        <p14:creationId xmlns:p14="http://schemas.microsoft.com/office/powerpoint/2010/main" val="233349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98" y="301625"/>
            <a:ext cx="8352927" cy="12604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t-EE" sz="4400" dirty="0">
                <a:solidFill>
                  <a:srgbClr val="00B0F0"/>
                </a:solidFill>
              </a:rPr>
              <a:t>Kes võib </a:t>
            </a:r>
            <a:r>
              <a:rPr lang="et-EE" sz="4400" dirty="0" smtClean="0">
                <a:solidFill>
                  <a:srgbClr val="00B0F0"/>
                </a:solidFill>
              </a:rPr>
              <a:t>korraldada jalgratturikoolitust?</a:t>
            </a:r>
            <a:endParaRPr lang="et-EE" sz="4300" dirty="0" smtClean="0">
              <a:solidFill>
                <a:srgbClr val="00B0F0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03238" y="1768475"/>
            <a:ext cx="8245003" cy="39655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sz="2800" dirty="0" smtClean="0"/>
              <a:t>Algkool, põhikool</a:t>
            </a:r>
            <a:r>
              <a:rPr lang="et-EE" sz="2800" dirty="0"/>
              <a:t>, gümnaasium, kutseõppeasutus, </a:t>
            </a:r>
            <a:r>
              <a:rPr lang="et-EE" sz="2800" dirty="0" smtClean="0"/>
              <a:t>huvikool.</a:t>
            </a:r>
            <a:endParaRPr lang="et-EE" sz="2800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sz="2800" dirty="0"/>
              <a:t>Mootorsõidukijuhi koolitamise luba omavad </a:t>
            </a:r>
            <a:r>
              <a:rPr lang="et-EE" sz="2800" dirty="0" smtClean="0"/>
              <a:t>koolitajad.</a:t>
            </a:r>
            <a:endParaRPr lang="et-EE" sz="2800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sz="2800" dirty="0"/>
              <a:t>Organisatsioonid, kelle põhikirjalise tegevuse hulka see </a:t>
            </a:r>
            <a:r>
              <a:rPr lang="et-EE" sz="2800" dirty="0" smtClean="0"/>
              <a:t>kuulub.</a:t>
            </a:r>
            <a:endParaRPr lang="et-EE" sz="2800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t-EE" sz="2800" dirty="0"/>
              <a:t>Üksikkorras võib seda teha ka lapsevanem</a:t>
            </a:r>
          </a:p>
          <a:p>
            <a:pPr eaLnBrk="1" hangingPunct="1">
              <a:buNone/>
            </a:pPr>
            <a:r>
              <a:rPr lang="et-EE" sz="2800" b="1" dirty="0"/>
              <a:t>Nõue – koolitaja peab olema vähemalt 18-aastane ja omama mootorsõiduki juhiluba</a:t>
            </a:r>
          </a:p>
          <a:p>
            <a:pPr eaLnBrk="1" hangingPunct="1"/>
            <a:endParaRPr lang="et-EE" altLang="et-EE" dirty="0" smtClean="0"/>
          </a:p>
        </p:txBody>
      </p:sp>
    </p:spTree>
    <p:extLst>
      <p:ext uri="{BB962C8B-B14F-4D97-AF65-F5344CB8AC3E}">
        <p14:creationId xmlns:p14="http://schemas.microsoft.com/office/powerpoint/2010/main" val="116250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79290" y="323925"/>
            <a:ext cx="8568952" cy="1260475"/>
          </a:xfrm>
        </p:spPr>
        <p:txBody>
          <a:bodyPr/>
          <a:lstStyle/>
          <a:p>
            <a:pPr algn="ctr" eaLnBrk="1" hangingPunct="1"/>
            <a:r>
              <a:rPr lang="et-EE" altLang="et-EE" sz="4400" dirty="0" smtClean="0">
                <a:solidFill>
                  <a:srgbClr val="00B0F0"/>
                </a:solidFill>
              </a:rPr>
              <a:t>Milliseid võimalusi koolituste läbiviimiseks kasutatakse?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49977" y="1596126"/>
          <a:ext cx="8099584" cy="4514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524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8172995" cy="1260475"/>
          </a:xfrm>
        </p:spPr>
        <p:txBody>
          <a:bodyPr/>
          <a:lstStyle/>
          <a:p>
            <a:pPr algn="ctr"/>
            <a:r>
              <a:rPr lang="et-EE" sz="4400" dirty="0" smtClean="0">
                <a:solidFill>
                  <a:srgbClr val="00B0F0"/>
                </a:solidFill>
              </a:rPr>
              <a:t>Millised on kohustuslikud dokumendid?</a:t>
            </a:r>
            <a:endParaRPr lang="et-EE" sz="4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768475"/>
            <a:ext cx="7812955" cy="39655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/>
              <a:t>Avaldus/taotlus;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/>
              <a:t>k</a:t>
            </a:r>
            <a:r>
              <a:rPr lang="et-EE" dirty="0" smtClean="0"/>
              <a:t>oolituse/kursuse tööplaan;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t-EE" dirty="0"/>
              <a:t>koolitusel/kursusel osalejate nimekiri;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t-EE" dirty="0"/>
              <a:t>eksamiprotokoll;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/>
              <a:t>v</a:t>
            </a:r>
            <a:r>
              <a:rPr lang="et-EE" dirty="0" smtClean="0"/>
              <a:t>äljastatud </a:t>
            </a:r>
            <a:r>
              <a:rPr lang="et-EE" dirty="0"/>
              <a:t>juhilubade nimekiri (säilitada vähemalt 5 aastat</a:t>
            </a:r>
            <a:r>
              <a:rPr lang="et-EE" dirty="0" smtClean="0"/>
              <a:t>).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3715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ealkiri 1"/>
          <p:cNvSpPr>
            <a:spLocks noGrp="1"/>
          </p:cNvSpPr>
          <p:nvPr>
            <p:ph type="title"/>
          </p:nvPr>
        </p:nvSpPr>
        <p:spPr>
          <a:xfrm>
            <a:off x="467321" y="179909"/>
            <a:ext cx="8099584" cy="1140090"/>
          </a:xfrm>
        </p:spPr>
        <p:txBody>
          <a:bodyPr/>
          <a:lstStyle/>
          <a:p>
            <a:pPr algn="ctr" eaLnBrk="1" hangingPunct="1"/>
            <a:r>
              <a:rPr lang="et-EE" altLang="et-EE" sz="4400" dirty="0" smtClean="0">
                <a:solidFill>
                  <a:srgbClr val="00B0F0"/>
                </a:solidFill>
              </a:rPr>
              <a:t>Milline võiks olla kursuse tööplaani näidis?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305" y="1511946"/>
            <a:ext cx="8496944" cy="532859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t-EE" altLang="et-EE" dirty="0" smtClean="0"/>
              <a:t>Tööplaani nimi (kursus, õppekava, huviring)</a:t>
            </a:r>
          </a:p>
          <a:p>
            <a:pPr eaLnBrk="1" hangingPunct="1">
              <a:lnSpc>
                <a:spcPct val="100000"/>
              </a:lnSpc>
            </a:pPr>
            <a:r>
              <a:rPr lang="et-EE" altLang="et-EE" dirty="0" smtClean="0"/>
              <a:t>Koolituse maht</a:t>
            </a:r>
          </a:p>
          <a:p>
            <a:pPr eaLnBrk="1" hangingPunct="1">
              <a:lnSpc>
                <a:spcPct val="100000"/>
              </a:lnSpc>
            </a:pPr>
            <a:r>
              <a:rPr lang="et-EE" altLang="et-EE" dirty="0" smtClean="0"/>
              <a:t>Koolitaja</a:t>
            </a:r>
          </a:p>
          <a:p>
            <a:pPr eaLnBrk="1" hangingPunct="1">
              <a:lnSpc>
                <a:spcPct val="100000"/>
              </a:lnSpc>
            </a:pPr>
            <a:r>
              <a:rPr lang="et-EE" altLang="et-EE" dirty="0" smtClean="0"/>
              <a:t>Osalejate nimekiri (nimi, isikukood, vanema nõusolek)</a:t>
            </a:r>
          </a:p>
          <a:p>
            <a:pPr eaLnBrk="1" hangingPunct="1">
              <a:lnSpc>
                <a:spcPct val="100000"/>
              </a:lnSpc>
            </a:pPr>
            <a:endParaRPr lang="et-EE" altLang="et-EE" dirty="0" smtClean="0"/>
          </a:p>
          <a:p>
            <a:pPr eaLnBrk="1" hangingPunct="1">
              <a:lnSpc>
                <a:spcPct val="100000"/>
              </a:lnSpc>
            </a:pPr>
            <a:endParaRPr lang="et-EE" altLang="et-EE" dirty="0" smtClean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838504"/>
              </p:ext>
            </p:extLst>
          </p:nvPr>
        </p:nvGraphicFramePr>
        <p:xfrm>
          <a:off x="395313" y="4500389"/>
          <a:ext cx="8291764" cy="2106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584176"/>
                <a:gridCol w="1033334"/>
                <a:gridCol w="698574"/>
                <a:gridCol w="1670500"/>
                <a:gridCol w="1184538"/>
                <a:gridCol w="1184538"/>
              </a:tblGrid>
              <a:tr h="1732920">
                <a:tc>
                  <a:txBody>
                    <a:bodyPr/>
                    <a:lstStyle/>
                    <a:p>
                      <a:r>
                        <a:rPr lang="et-EE" sz="1800" dirty="0" smtClean="0"/>
                        <a:t>Teema</a:t>
                      </a:r>
                      <a:endParaRPr lang="et-EE" sz="1800" dirty="0"/>
                    </a:p>
                  </a:txBody>
                  <a:tcPr marL="89994" marR="89994" marT="45596" marB="4559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1800" dirty="0" smtClean="0"/>
                        <a:t>Teooriaõppe</a:t>
                      </a:r>
                      <a:r>
                        <a:rPr lang="et-EE" sz="1800" baseline="0" dirty="0" smtClean="0"/>
                        <a:t> maht, alateemad /sisu märksõnad</a:t>
                      </a:r>
                      <a:endParaRPr lang="et-EE" sz="1800" dirty="0"/>
                    </a:p>
                  </a:txBody>
                  <a:tcPr marL="89994" marR="89994" marT="45596" marB="4559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1800" dirty="0" smtClean="0"/>
                        <a:t>Kasutatavad meetodid, hindamise viis</a:t>
                      </a:r>
                      <a:endParaRPr lang="et-EE" sz="1800" dirty="0"/>
                    </a:p>
                  </a:txBody>
                  <a:tcPr marL="89994" marR="89994" marT="45596" marB="4559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1800" dirty="0" smtClean="0"/>
                        <a:t>Aeg</a:t>
                      </a:r>
                      <a:endParaRPr lang="et-EE" sz="1800" dirty="0"/>
                    </a:p>
                  </a:txBody>
                  <a:tcPr marL="89994" marR="89994" marT="45596" marB="4559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1800" dirty="0" smtClean="0"/>
                        <a:t>Praktilise õppe maht,</a:t>
                      </a:r>
                      <a:r>
                        <a:rPr lang="et-EE" sz="1800" baseline="0" dirty="0" smtClean="0"/>
                        <a:t> alateemad/ sisu märksõnad</a:t>
                      </a:r>
                      <a:endParaRPr lang="et-EE" sz="1800" dirty="0"/>
                    </a:p>
                  </a:txBody>
                  <a:tcPr marL="89994" marR="89994" marT="45596" marB="4559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1800" dirty="0" smtClean="0"/>
                        <a:t>Kasutatavad meetodid, hindamise</a:t>
                      </a:r>
                      <a:r>
                        <a:rPr lang="et-EE" sz="1800" baseline="0" dirty="0" smtClean="0"/>
                        <a:t> viis</a:t>
                      </a:r>
                      <a:endParaRPr lang="et-EE" sz="1800" dirty="0"/>
                    </a:p>
                  </a:txBody>
                  <a:tcPr marL="89994" marR="89994" marT="45596" marB="4559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1800" dirty="0" smtClean="0"/>
                        <a:t>Aeg</a:t>
                      </a:r>
                      <a:endParaRPr lang="et-EE" sz="1800" dirty="0"/>
                    </a:p>
                  </a:txBody>
                  <a:tcPr marL="89994" marR="89994" marT="45596" marB="45596">
                    <a:solidFill>
                      <a:srgbClr val="00B0F0"/>
                    </a:solidFill>
                  </a:tcPr>
                </a:tc>
              </a:tr>
              <a:tr h="369832">
                <a:tc>
                  <a:txBody>
                    <a:bodyPr/>
                    <a:lstStyle/>
                    <a:p>
                      <a:endParaRPr lang="et-EE" sz="1800"/>
                    </a:p>
                  </a:txBody>
                  <a:tcPr marL="89994" marR="89994" marT="45596" marB="45596"/>
                </a:tc>
                <a:tc>
                  <a:txBody>
                    <a:bodyPr/>
                    <a:lstStyle/>
                    <a:p>
                      <a:endParaRPr lang="et-EE" sz="1800" dirty="0"/>
                    </a:p>
                  </a:txBody>
                  <a:tcPr marL="89994" marR="89994" marT="45596" marB="45596"/>
                </a:tc>
                <a:tc>
                  <a:txBody>
                    <a:bodyPr/>
                    <a:lstStyle/>
                    <a:p>
                      <a:endParaRPr lang="et-EE" sz="1800"/>
                    </a:p>
                  </a:txBody>
                  <a:tcPr marL="89994" marR="89994" marT="45596" marB="45596"/>
                </a:tc>
                <a:tc>
                  <a:txBody>
                    <a:bodyPr/>
                    <a:lstStyle/>
                    <a:p>
                      <a:endParaRPr lang="et-EE" sz="1800"/>
                    </a:p>
                  </a:txBody>
                  <a:tcPr marL="89994" marR="89994" marT="45596" marB="45596"/>
                </a:tc>
                <a:tc>
                  <a:txBody>
                    <a:bodyPr/>
                    <a:lstStyle/>
                    <a:p>
                      <a:endParaRPr lang="et-EE" sz="1800" dirty="0"/>
                    </a:p>
                  </a:txBody>
                  <a:tcPr marL="89994" marR="89994" marT="45596" marB="45596"/>
                </a:tc>
                <a:tc>
                  <a:txBody>
                    <a:bodyPr/>
                    <a:lstStyle/>
                    <a:p>
                      <a:endParaRPr lang="et-EE" sz="1800" dirty="0"/>
                    </a:p>
                  </a:txBody>
                  <a:tcPr marL="89994" marR="89994" marT="45596" marB="45596"/>
                </a:tc>
                <a:tc>
                  <a:txBody>
                    <a:bodyPr/>
                    <a:lstStyle/>
                    <a:p>
                      <a:endParaRPr lang="et-EE" sz="1800" dirty="0"/>
                    </a:p>
                  </a:txBody>
                  <a:tcPr marL="89994" marR="89994" marT="45596" marB="4559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39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8028979" cy="1260475"/>
          </a:xfrm>
        </p:spPr>
        <p:txBody>
          <a:bodyPr/>
          <a:lstStyle/>
          <a:p>
            <a:pPr algn="ctr" eaLnBrk="1" hangingPunct="1"/>
            <a:r>
              <a:rPr lang="et-EE" altLang="et-EE" sz="4400" dirty="0" smtClean="0">
                <a:solidFill>
                  <a:srgbClr val="00B0F0"/>
                </a:solidFill>
              </a:rPr>
              <a:t>Kuidas Maanteeamet toetab?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03238" y="1768475"/>
            <a:ext cx="8028979" cy="3965575"/>
          </a:xfrm>
        </p:spPr>
        <p:txBody>
          <a:bodyPr/>
          <a:lstStyle/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Õpetajate koolitamine ja nõustamine</a:t>
            </a:r>
            <a:endParaRPr lang="et-EE" altLang="et-EE" dirty="0" smtClean="0">
              <a:hlinkClick r:id="rId2"/>
            </a:endParaRP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Õppematerjalid – tk.mnt.ee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Interaktiivsed abimaterjalid – www.liikluskasvatus.ee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Vigurelementide projekt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t-EE" altLang="et-EE" dirty="0" smtClean="0"/>
              <a:t>Projektikonkurss</a:t>
            </a:r>
          </a:p>
          <a:p>
            <a:pPr eaLnBrk="1" hangingPunct="1">
              <a:buFont typeface="Arial" charset="0"/>
              <a:buNone/>
            </a:pPr>
            <a:endParaRPr lang="et-EE" altLang="et-EE" dirty="0" smtClean="0"/>
          </a:p>
          <a:p>
            <a:pPr eaLnBrk="1" hangingPunct="1"/>
            <a:endParaRPr lang="et-EE" altLang="et-EE" dirty="0" smtClean="0"/>
          </a:p>
        </p:txBody>
      </p:sp>
    </p:spTree>
    <p:extLst>
      <p:ext uri="{BB962C8B-B14F-4D97-AF65-F5344CB8AC3E}">
        <p14:creationId xmlns:p14="http://schemas.microsoft.com/office/powerpoint/2010/main" val="153580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'i kujundus">
  <a:themeElements>
    <a:clrScheme name="Office'i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'i kujundus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Roboto Condensed"/>
            <a:ea typeface="Microsoft YaHei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Roboto Condensed"/>
            <a:ea typeface="Microsoft YaHei" pitchFamily="34" charset="-122"/>
          </a:defRPr>
        </a:defPPr>
      </a:lstStyle>
    </a:lnDef>
  </a:objectDefaults>
  <a:extraClrSchemeLst>
    <a:extraClrScheme>
      <a:clrScheme name="Office'i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'i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6341</TotalTime>
  <Words>372</Words>
  <Application>Microsoft Office PowerPoint</Application>
  <PresentationFormat>Custom</PresentationFormat>
  <Paragraphs>154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Office'i kujundus</vt:lpstr>
      <vt:lpstr>Juhised jalgratturikoolituse korraldamiseks</vt:lpstr>
      <vt:lpstr>Jalgratturikoolitus – milleks?</vt:lpstr>
      <vt:lpstr>Millistes koolides toimuvad jalgratturite koolitused?</vt:lpstr>
      <vt:lpstr>Millised õigusaktid reguleerivad jalgratturite koolitust?</vt:lpstr>
      <vt:lpstr>Kes võib korraldada jalgratturikoolitust?</vt:lpstr>
      <vt:lpstr>Milliseid võimalusi koolituste läbiviimiseks kasutatakse?</vt:lpstr>
      <vt:lpstr>Millised on kohustuslikud dokumendid?</vt:lpstr>
      <vt:lpstr>Milline võiks olla kursuse tööplaani näidis?</vt:lpstr>
      <vt:lpstr>Kuidas Maanteeamet toetab?</vt:lpstr>
      <vt:lpstr>Mis ootab ees praktilistel õppepäevadel kevadel?</vt:lpstr>
      <vt:lpstr>Kes tohivad jalgrattureid eksamineerida?</vt:lpstr>
      <vt:lpstr>Kellega jagada vastutust?</vt:lpstr>
      <vt:lpstr>Jalgratturikoolitus – milleks?</vt:lpstr>
      <vt:lpstr>Täname  koostöö eest!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Mari-Jaana Adams</dc:creator>
  <cp:lastModifiedBy>Christina Vallimäe</cp:lastModifiedBy>
  <cp:revision>106</cp:revision>
  <cp:lastPrinted>2014-03-31T12:27:48Z</cp:lastPrinted>
  <dcterms:modified xsi:type="dcterms:W3CDTF">2014-11-02T19:37:07Z</dcterms:modified>
</cp:coreProperties>
</file>